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ppt/comments/comment64.xml" ContentType="application/vnd.openxmlformats-officedocument.presentationml.comments+xml"/>
  <Override PartName="/ppt/comments/comment65.xml" ContentType="application/vnd.openxmlformats-officedocument.presentationml.comments+xml"/>
  <Override PartName="/ppt/comments/comment66.xml" ContentType="application/vnd.openxmlformats-officedocument.presentationml.comments+xml"/>
  <Override PartName="/ppt/comments/comment67.xml" ContentType="application/vnd.openxmlformats-officedocument.presentationml.comments+xml"/>
  <Override PartName="/ppt/comments/comment68.xml" ContentType="application/vnd.openxmlformats-officedocument.presentationml.comments+xml"/>
  <Override PartName="/ppt/comments/comment69.xml" ContentType="application/vnd.openxmlformats-officedocument.presentationml.comments+xml"/>
  <Override PartName="/ppt/comments/comment70.xml" ContentType="application/vnd.openxmlformats-officedocument.presentationml.comments+xml"/>
  <Override PartName="/ppt/comments/comment71.xml" ContentType="application/vnd.openxmlformats-officedocument.presentationml.comments+xml"/>
  <Override PartName="/ppt/comments/comment72.xml" ContentType="application/vnd.openxmlformats-officedocument.presentationml.comments+xml"/>
  <Override PartName="/ppt/comments/comment73.xml" ContentType="application/vnd.openxmlformats-officedocument.presentationml.comments+xml"/>
  <Override PartName="/ppt/comments/comment74.xml" ContentType="application/vnd.openxmlformats-officedocument.presentationml.comments+xml"/>
  <Override PartName="/ppt/comments/comment75.xml" ContentType="application/vnd.openxmlformats-officedocument.presentationml.comments+xml"/>
  <Override PartName="/ppt/comments/comment76.xml" ContentType="application/vnd.openxmlformats-officedocument.presentationml.comments+xml"/>
  <Override PartName="/ppt/comments/comment77.xml" ContentType="application/vnd.openxmlformats-officedocument.presentationml.comments+xml"/>
  <Override PartName="/ppt/comments/comment78.xml" ContentType="application/vnd.openxmlformats-officedocument.presentationml.comments+xml"/>
  <Override PartName="/ppt/comments/comment79.xml" ContentType="application/vnd.openxmlformats-officedocument.presentationml.comments+xml"/>
  <Override PartName="/ppt/comments/comment80.xml" ContentType="application/vnd.openxmlformats-officedocument.presentationml.comments+xml"/>
  <Override PartName="/ppt/comments/comment81.xml" ContentType="application/vnd.openxmlformats-officedocument.presentationml.comments+xml"/>
  <Override PartName="/ppt/comments/comment82.xml" ContentType="application/vnd.openxmlformats-officedocument.presentationml.comments+xml"/>
  <Override PartName="/ppt/comments/comment83.xml" ContentType="application/vnd.openxmlformats-officedocument.presentationml.comments+xml"/>
  <Override PartName="/ppt/comments/comment84.xml" ContentType="application/vnd.openxmlformats-officedocument.presentationml.comments+xml"/>
  <Override PartName="/ppt/comments/comment85.xml" ContentType="application/vnd.openxmlformats-officedocument.presentationml.comments+xml"/>
  <Override PartName="/ppt/comments/comment86.xml" ContentType="application/vnd.openxmlformats-officedocument.presentationml.comments+xml"/>
  <Override PartName="/ppt/comments/comment87.xml" ContentType="application/vnd.openxmlformats-officedocument.presentationml.comments+xml"/>
  <Override PartName="/ppt/comments/comment8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495" r:id="rId2"/>
    <p:sldId id="739" r:id="rId3"/>
    <p:sldId id="774" r:id="rId4"/>
    <p:sldId id="715" r:id="rId5"/>
    <p:sldId id="789" r:id="rId6"/>
    <p:sldId id="744" r:id="rId7"/>
    <p:sldId id="790" r:id="rId8"/>
    <p:sldId id="791" r:id="rId9"/>
    <p:sldId id="775" r:id="rId10"/>
    <p:sldId id="745" r:id="rId11"/>
    <p:sldId id="792" r:id="rId12"/>
    <p:sldId id="776" r:id="rId13"/>
    <p:sldId id="741" r:id="rId14"/>
    <p:sldId id="793" r:id="rId15"/>
    <p:sldId id="742" r:id="rId16"/>
    <p:sldId id="794" r:id="rId17"/>
    <p:sldId id="795" r:id="rId18"/>
    <p:sldId id="743" r:id="rId19"/>
    <p:sldId id="796" r:id="rId20"/>
    <p:sldId id="777" r:id="rId21"/>
    <p:sldId id="740" r:id="rId22"/>
    <p:sldId id="797" r:id="rId23"/>
    <p:sldId id="798" r:id="rId24"/>
    <p:sldId id="747" r:id="rId25"/>
    <p:sldId id="799" r:id="rId26"/>
    <p:sldId id="778" r:id="rId27"/>
    <p:sldId id="748" r:id="rId28"/>
    <p:sldId id="800" r:id="rId29"/>
    <p:sldId id="749" r:id="rId30"/>
    <p:sldId id="750" r:id="rId31"/>
    <p:sldId id="751" r:id="rId32"/>
    <p:sldId id="752" r:id="rId33"/>
    <p:sldId id="753" r:id="rId34"/>
    <p:sldId id="754" r:id="rId35"/>
    <p:sldId id="801" r:id="rId36"/>
    <p:sldId id="802" r:id="rId37"/>
    <p:sldId id="803" r:id="rId38"/>
    <p:sldId id="779" r:id="rId39"/>
    <p:sldId id="755" r:id="rId40"/>
    <p:sldId id="804" r:id="rId41"/>
    <p:sldId id="805" r:id="rId42"/>
    <p:sldId id="780" r:id="rId43"/>
    <p:sldId id="756" r:id="rId44"/>
    <p:sldId id="806" r:id="rId45"/>
    <p:sldId id="767" r:id="rId46"/>
    <p:sldId id="807" r:id="rId47"/>
    <p:sldId id="808" r:id="rId48"/>
    <p:sldId id="788" r:id="rId49"/>
    <p:sldId id="768" r:id="rId50"/>
    <p:sldId id="781" r:id="rId51"/>
    <p:sldId id="761" r:id="rId52"/>
    <p:sldId id="809" r:id="rId53"/>
    <p:sldId id="810" r:id="rId54"/>
    <p:sldId id="811" r:id="rId55"/>
    <p:sldId id="771" r:id="rId56"/>
    <p:sldId id="812" r:id="rId57"/>
    <p:sldId id="813" r:id="rId58"/>
    <p:sldId id="814" r:id="rId59"/>
    <p:sldId id="782" r:id="rId60"/>
    <p:sldId id="760" r:id="rId61"/>
    <p:sldId id="815" r:id="rId62"/>
    <p:sldId id="816" r:id="rId63"/>
    <p:sldId id="769" r:id="rId64"/>
    <p:sldId id="783" r:id="rId65"/>
    <p:sldId id="762" r:id="rId66"/>
    <p:sldId id="817" r:id="rId67"/>
    <p:sldId id="772" r:id="rId68"/>
    <p:sldId id="773" r:id="rId69"/>
    <p:sldId id="784" r:id="rId70"/>
    <p:sldId id="759" r:id="rId71"/>
    <p:sldId id="818" r:id="rId72"/>
    <p:sldId id="819" r:id="rId73"/>
    <p:sldId id="785" r:id="rId74"/>
    <p:sldId id="758" r:id="rId75"/>
    <p:sldId id="820" r:id="rId76"/>
    <p:sldId id="821" r:id="rId77"/>
    <p:sldId id="822" r:id="rId78"/>
    <p:sldId id="786" r:id="rId79"/>
    <p:sldId id="757" r:id="rId80"/>
    <p:sldId id="823" r:id="rId81"/>
    <p:sldId id="824" r:id="rId82"/>
    <p:sldId id="763" r:id="rId83"/>
    <p:sldId id="825" r:id="rId84"/>
    <p:sldId id="826" r:id="rId85"/>
    <p:sldId id="764" r:id="rId86"/>
    <p:sldId id="827" r:id="rId87"/>
    <p:sldId id="765" r:id="rId88"/>
    <p:sldId id="766" r:id="rId89"/>
    <p:sldId id="787" r:id="rId90"/>
  </p:sldIdLst>
  <p:sldSz cx="9144000" cy="6858000" type="screen4x3"/>
  <p:notesSz cx="6858000" cy="9144000"/>
  <p:custDataLst>
    <p:tags r:id="rId9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876374-9881-834B-B12A-3F549352A237}">
          <p14:sldIdLst>
            <p14:sldId id="495"/>
            <p14:sldId id="739"/>
          </p14:sldIdLst>
        </p14:section>
        <p14:section name="Functions" id="{B9CD60DF-0FA9-F746-B295-35FEBE50D0E0}">
          <p14:sldIdLst>
            <p14:sldId id="774"/>
            <p14:sldId id="715"/>
            <p14:sldId id="789"/>
            <p14:sldId id="744"/>
            <p14:sldId id="790"/>
            <p14:sldId id="791"/>
            <p14:sldId id="775"/>
            <p14:sldId id="745"/>
            <p14:sldId id="792"/>
            <p14:sldId id="776"/>
            <p14:sldId id="741"/>
            <p14:sldId id="793"/>
            <p14:sldId id="742"/>
            <p14:sldId id="794"/>
            <p14:sldId id="795"/>
            <p14:sldId id="743"/>
            <p14:sldId id="796"/>
            <p14:sldId id="777"/>
            <p14:sldId id="740"/>
            <p14:sldId id="797"/>
            <p14:sldId id="798"/>
            <p14:sldId id="747"/>
            <p14:sldId id="799"/>
            <p14:sldId id="778"/>
            <p14:sldId id="748"/>
            <p14:sldId id="800"/>
            <p14:sldId id="749"/>
            <p14:sldId id="750"/>
            <p14:sldId id="751"/>
            <p14:sldId id="752"/>
            <p14:sldId id="753"/>
            <p14:sldId id="754"/>
            <p14:sldId id="801"/>
            <p14:sldId id="802"/>
            <p14:sldId id="803"/>
            <p14:sldId id="779"/>
            <p14:sldId id="755"/>
            <p14:sldId id="804"/>
            <p14:sldId id="805"/>
            <p14:sldId id="780"/>
            <p14:sldId id="756"/>
            <p14:sldId id="806"/>
            <p14:sldId id="767"/>
            <p14:sldId id="807"/>
            <p14:sldId id="808"/>
            <p14:sldId id="788"/>
            <p14:sldId id="768"/>
            <p14:sldId id="781"/>
            <p14:sldId id="761"/>
            <p14:sldId id="809"/>
            <p14:sldId id="810"/>
            <p14:sldId id="811"/>
            <p14:sldId id="771"/>
            <p14:sldId id="812"/>
            <p14:sldId id="813"/>
            <p14:sldId id="814"/>
            <p14:sldId id="782"/>
            <p14:sldId id="760"/>
            <p14:sldId id="815"/>
            <p14:sldId id="816"/>
            <p14:sldId id="769"/>
            <p14:sldId id="783"/>
            <p14:sldId id="762"/>
            <p14:sldId id="817"/>
            <p14:sldId id="772"/>
            <p14:sldId id="773"/>
            <p14:sldId id="784"/>
            <p14:sldId id="759"/>
            <p14:sldId id="818"/>
            <p14:sldId id="819"/>
            <p14:sldId id="785"/>
            <p14:sldId id="758"/>
            <p14:sldId id="820"/>
            <p14:sldId id="821"/>
            <p14:sldId id="822"/>
            <p14:sldId id="786"/>
            <p14:sldId id="757"/>
            <p14:sldId id="823"/>
            <p14:sldId id="824"/>
            <p14:sldId id="763"/>
            <p14:sldId id="825"/>
            <p14:sldId id="826"/>
            <p14:sldId id="764"/>
            <p14:sldId id="827"/>
            <p14:sldId id="765"/>
            <p14:sldId id="766"/>
            <p14:sldId id="7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тон Савостьянов" initials="АС" lastIdx="3" clrIdx="0">
    <p:extLst>
      <p:ext uri="{19B8F6BF-5375-455C-9EA6-DF929625EA0E}">
        <p15:presenceInfo xmlns:p15="http://schemas.microsoft.com/office/powerpoint/2012/main" userId="65a0610e2ca079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09" autoAdjust="0"/>
    <p:restoredTop sz="96405" autoAdjust="0"/>
  </p:normalViewPr>
  <p:slideViewPr>
    <p:cSldViewPr>
      <p:cViewPr varScale="1">
        <p:scale>
          <a:sx n="131" d="100"/>
          <a:sy n="131" d="100"/>
        </p:scale>
        <p:origin x="1152" y="184"/>
      </p:cViewPr>
      <p:guideLst>
        <p:guide orient="horz" pos="2160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(3мин)
определение функционального отображения: примеры
график функции
ролик 2 (5-7мин)
ОДЗ, значения, носитель
примеры (несколько и желательно с интерактивом)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(3мин)
определение функционального отображения: примеры
график функции
ролик 2 (5-7мин)
ОДЗ, значения, носитель
примеры (несколько и желательно с интерактивом)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3 (10 мин)
арифметические действия над функциями
композиция функций
примеры композиции и некоммутативности (на перестановках?)
ролик 4(-5?) (&gt;10мин)
действия над графиками функции
сдвиги (вертикальные и горизонтальные): пример
сжатия: пример
взятия модуля: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3 (10 мин)
арифметические действия над функциями
композиция функций
примеры композиции и некоммутативности (на перестановках?)
ролик 4(-5?) (&gt;10мин)
действия над графиками функции
сдвиги (вертикальные и горизонтальные): пример
сжатия: пример
взятия модуля: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3 (10 мин)
арифметические действия над функциями
композиция функций
примеры композиции и некоммутативности (на перестановках?)
ролик 4(-5?) (&gt;10мин)
действия над графиками функции
сдвиги (вертикальные и горизонтальные): пример
сжатия: пример
взятия модуля: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3 (10 мин)
арифметические действия над функциями
композиция функций
примеры композиции и некоммутативности (на перестановках?)
ролик 4(-5?) (&gt;10мин)
действия над графиками функции
сдвиги (вертикальные и горизонтальные): пример
сжатия: пример
взятия модуля: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3 (10 мин)
арифметические действия над функциями
композиция функций
примеры композиции и некоммутативности (на перестановках?)
ролик 4(-5?) (&gt;10мин)
действия над графиками функции
сдвиги (вертикальные и горизонтальные): пример
сжатия: пример
взятия модуля: пример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арифметические действия над функциями
композиция функций
примеры композиции и некоммутативности (на перестановках?)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арифметические действия над функциями
композиция функций
примеры композиции и некоммутативности (на перестановках?)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арифметические действия над функциями
композиция функций
примеры композиции и некоммутативности (на перестановках?)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арифметические действия над функциями
композиция функций
примеры композиции и некоммутативности (на перестановках?)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арифметические действия над функциями
композиция функций
примеры композиции и некоммутативности (на перестановках?)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(3мин)
последовательности как частный случай функции; пример как время работы программы (пузырек? что-нибудь более простое/наглядное?) 
	(картинка)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ролик 7 (?) (5-7мин)
рекуренты (? надо ли ?)
определение
вавилонский корень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(3мин)
последовательности как частный случай функции; пример как время работы программы (пузырек? что-нибудь более простое/наглядное?) 
	(картинка)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ролик 7 (?) (5-7мин)
рекуренты (? надо ли ?)
определение
вавилонский корень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 (3мин)
последовательности как частный случай функции; пример как время работы программы (пузырек? что-нибудь более простое/наглядное?) 
	(картинка)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ролик 7 (?) (5-7мин)
рекуренты (? надо ли ?)
определение
вавилонский корень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
ролик 2(-3?) (5-7-10мин)
предел последовательности (определение) 
	(картинка)
примеры 
0,(1)
простая расходящаяся (типа 2n+1)
гармонический ряд и геомпрогрессия (мюнхаузенова лестница или парадокс Зено)?
что-нибудь расходящееся (sin(n))
ролик 4 (5мин)
арифметика пределов
примеры рациональных дробей (не знаю, объявить их как две полиномиальных программы?)
sin(n)/n
ролик 5 (5-7мин)
неопределенности
рассказать просто что такое, чтобы люди не писали ерунду?
примеры с дробями
(нужны ли замечательные пределы???) простая штука через формулу сложных процентов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действия над графиками функции
сдвиги (вертикальные и горизонтальные): пример
сжатия: пример
взятия модуля: пример
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5T22:39:33.646" idx="1">
    <p:pos x="10" y="10"/>
    <p:text>Определенный интеграл ФНП 
ролик 1 (3 мин)
- мотивация через площадь
- определение, разбиение 
ролик 2 (5мин)
- теорема Фубини для прямоугольных областей
- пример
ролик 3 (5мин)
- теорема Фубини для произвольных областей
- пример
заключение
зацепиться за последнюю темуs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16T12:41:47.365" idx="3">
    <p:pos x="10" y="10"/>
    <p:text>ролик 1
числовое множество (определить подмножество и принадлежность на всякий случай)
отображения (стоит ли говорить про функциональность? пока по дефолту да)
ролик 2
натуральные, целые, рациональные и действительные числа
полнота действительных чисел на примере $$\sqrt{2}$$ (хотя бы идею)
кванторы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10.10.2019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10.10.2019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9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0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0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5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comments" Target="../comments/comment4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comments" Target="../comments/comment4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3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4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omments" Target="../comments/comment5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omments" Target="../comments/comment5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1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1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4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8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0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3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4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5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6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871700" y="2857500"/>
            <a:ext cx="5400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Introduction: numerical sets, functions, limits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mappings and quantifiers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9865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also discuss the concept on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mapping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two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A mapping between them is, generally speaking, ordered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relation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between elements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98655"/>
              </a:xfrm>
              <a:prstGeom prst="rect">
                <a:avLst/>
              </a:prstGeom>
              <a:blipFill>
                <a:blip r:embed="rId2"/>
                <a:stretch>
                  <a:fillRect l="-1006" t="-4132" r="-862" b="-13223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720170-CDA7-324F-A3B5-07AF7DDCF0B3}"/>
              </a:ext>
            </a:extLst>
          </p:cNvPr>
          <p:cNvSpPr txBox="1">
            <a:spLocks/>
          </p:cNvSpPr>
          <p:nvPr/>
        </p:nvSpPr>
        <p:spPr>
          <a:xfrm>
            <a:off x="160222" y="5270671"/>
            <a:ext cx="8820472" cy="1167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28B4-CBCA-F54C-A1D2-1D2D536C85D3}"/>
              </a:ext>
            </a:extLst>
          </p:cNvPr>
          <p:cNvSpPr txBox="1"/>
          <p:nvPr/>
        </p:nvSpPr>
        <p:spPr>
          <a:xfrm>
            <a:off x="3030279" y="614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E1BCF05-ACF4-6C43-A210-A57375F59D9F}"/>
              </a:ext>
            </a:extLst>
          </p:cNvPr>
          <p:cNvSpPr/>
          <p:nvPr/>
        </p:nvSpPr>
        <p:spPr>
          <a:xfrm>
            <a:off x="1631296" y="2197112"/>
            <a:ext cx="2016224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96EB64F-DE7B-2245-A6DA-9A9C3D2D1A7E}"/>
              </a:ext>
            </a:extLst>
          </p:cNvPr>
          <p:cNvSpPr/>
          <p:nvPr/>
        </p:nvSpPr>
        <p:spPr>
          <a:xfrm>
            <a:off x="5580111" y="2186056"/>
            <a:ext cx="1932593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008D614F-B744-C246-8888-349A79FD884E}"/>
              </a:ext>
            </a:extLst>
          </p:cNvPr>
          <p:cNvSpPr/>
          <p:nvPr/>
        </p:nvSpPr>
        <p:spPr>
          <a:xfrm>
            <a:off x="6348263" y="2402080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30102342-A5B2-FB42-93AE-372D5756892A}"/>
              </a:ext>
            </a:extLst>
          </p:cNvPr>
          <p:cNvSpPr/>
          <p:nvPr/>
        </p:nvSpPr>
        <p:spPr>
          <a:xfrm>
            <a:off x="5917108" y="267387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0F101008-F4C7-B74C-817D-C18948794416}"/>
              </a:ext>
            </a:extLst>
          </p:cNvPr>
          <p:cNvSpPr/>
          <p:nvPr/>
        </p:nvSpPr>
        <p:spPr>
          <a:xfrm>
            <a:off x="6348264" y="3338184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Шестиугольник 15">
            <a:extLst>
              <a:ext uri="{FF2B5EF4-FFF2-40B4-BE49-F238E27FC236}">
                <a16:creationId xmlns:a16="http://schemas.microsoft.com/office/drawing/2014/main" id="{9FCDBFAD-0216-D145-BF73-80287663F5A3}"/>
              </a:ext>
            </a:extLst>
          </p:cNvPr>
          <p:cNvSpPr/>
          <p:nvPr/>
        </p:nvSpPr>
        <p:spPr>
          <a:xfrm>
            <a:off x="2843808" y="2402080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93C1C232-B53C-6D4F-A17B-AFAB226BCC6A}"/>
              </a:ext>
            </a:extLst>
          </p:cNvPr>
          <p:cNvSpPr/>
          <p:nvPr/>
        </p:nvSpPr>
        <p:spPr>
          <a:xfrm>
            <a:off x="2843808" y="3266176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37AFBAFD-93DB-B640-ADD4-C2AB74F7B3B0}"/>
              </a:ext>
            </a:extLst>
          </p:cNvPr>
          <p:cNvSpPr/>
          <p:nvPr/>
        </p:nvSpPr>
        <p:spPr>
          <a:xfrm>
            <a:off x="3199007" y="272965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AE6825-7D5E-F145-B6CC-C6A6A79E3A87}"/>
              </a:ext>
            </a:extLst>
          </p:cNvPr>
          <p:cNvCxnSpPr>
            <a:cxnSpLocks/>
            <a:stCxn id="16" idx="0"/>
            <a:endCxn id="14" idx="3"/>
          </p:cNvCxnSpPr>
          <p:nvPr/>
        </p:nvCxnSpPr>
        <p:spPr>
          <a:xfrm>
            <a:off x="3010867" y="2474088"/>
            <a:ext cx="2906241" cy="27179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F8F56EC-826B-7648-962E-ECC9AC59903B}"/>
              </a:ext>
            </a:extLst>
          </p:cNvPr>
          <p:cNvCxnSpPr>
            <a:cxnSpLocks/>
            <a:stCxn id="18" idx="0"/>
            <a:endCxn id="14" idx="3"/>
          </p:cNvCxnSpPr>
          <p:nvPr/>
        </p:nvCxnSpPr>
        <p:spPr>
          <a:xfrm flipV="1">
            <a:off x="3366066" y="2745886"/>
            <a:ext cx="2551042" cy="5577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9EA4E60-AFAE-3445-BABB-46F51A731CD4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>
            <a:off x="3010867" y="3338184"/>
            <a:ext cx="3337397" cy="7200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E4C8E0F-D57F-2943-82C7-60D212E44F5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030279" y="2474088"/>
            <a:ext cx="3317984" cy="708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Шестиугольник 23">
            <a:extLst>
              <a:ext uri="{FF2B5EF4-FFF2-40B4-BE49-F238E27FC236}">
                <a16:creationId xmlns:a16="http://schemas.microsoft.com/office/drawing/2014/main" id="{258073B6-3B3E-384C-82F3-8819139E5D4F}"/>
              </a:ext>
            </a:extLst>
          </p:cNvPr>
          <p:cNvSpPr/>
          <p:nvPr/>
        </p:nvSpPr>
        <p:spPr>
          <a:xfrm>
            <a:off x="3199007" y="299791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Шестиугольник 24">
            <a:extLst>
              <a:ext uri="{FF2B5EF4-FFF2-40B4-BE49-F238E27FC236}">
                <a16:creationId xmlns:a16="http://schemas.microsoft.com/office/drawing/2014/main" id="{9E8B5ED7-AE29-D043-BFDF-BAB068DDF61D}"/>
              </a:ext>
            </a:extLst>
          </p:cNvPr>
          <p:cNvSpPr/>
          <p:nvPr/>
        </p:nvSpPr>
        <p:spPr>
          <a:xfrm>
            <a:off x="5917107" y="300425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78B1606A-4FB5-B943-9660-9C9CB1430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351" y="3897757"/>
                <a:ext cx="8820472" cy="78061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term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ordered 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stresses that our mapping (rule) takes an element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 and “tells” the set of mapped elements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78B1606A-4FB5-B943-9660-9C9CB143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1" y="3897757"/>
                <a:ext cx="8820472" cy="780616"/>
              </a:xfrm>
              <a:prstGeom prst="rect">
                <a:avLst/>
              </a:prstGeom>
              <a:blipFill>
                <a:blip r:embed="rId3"/>
                <a:stretch>
                  <a:fillRect l="-1006" t="-9677" r="-1580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86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mappings and quantifiers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498655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also discuss the concept on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mapping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two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A mapping between them is, generally speaking, ordered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relation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between elements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498655"/>
              </a:xfrm>
              <a:prstGeom prst="rect">
                <a:avLst/>
              </a:prstGeom>
              <a:blipFill>
                <a:blip r:embed="rId2"/>
                <a:stretch>
                  <a:fillRect l="-1006" t="-4132" r="-862" b="-13223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720170-CDA7-324F-A3B5-07AF7DDCF0B3}"/>
              </a:ext>
            </a:extLst>
          </p:cNvPr>
          <p:cNvSpPr txBox="1">
            <a:spLocks/>
          </p:cNvSpPr>
          <p:nvPr/>
        </p:nvSpPr>
        <p:spPr>
          <a:xfrm>
            <a:off x="160222" y="5270671"/>
            <a:ext cx="8820472" cy="1167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28B4-CBCA-F54C-A1D2-1D2D536C85D3}"/>
              </a:ext>
            </a:extLst>
          </p:cNvPr>
          <p:cNvSpPr txBox="1"/>
          <p:nvPr/>
        </p:nvSpPr>
        <p:spPr>
          <a:xfrm>
            <a:off x="3030279" y="614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E1BCF05-ACF4-6C43-A210-A57375F59D9F}"/>
              </a:ext>
            </a:extLst>
          </p:cNvPr>
          <p:cNvSpPr/>
          <p:nvPr/>
        </p:nvSpPr>
        <p:spPr>
          <a:xfrm>
            <a:off x="1631296" y="2197112"/>
            <a:ext cx="2016224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96EB64F-DE7B-2245-A6DA-9A9C3D2D1A7E}"/>
              </a:ext>
            </a:extLst>
          </p:cNvPr>
          <p:cNvSpPr/>
          <p:nvPr/>
        </p:nvSpPr>
        <p:spPr>
          <a:xfrm>
            <a:off x="5580111" y="2186056"/>
            <a:ext cx="1932593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008D614F-B744-C246-8888-349A79FD884E}"/>
              </a:ext>
            </a:extLst>
          </p:cNvPr>
          <p:cNvSpPr/>
          <p:nvPr/>
        </p:nvSpPr>
        <p:spPr>
          <a:xfrm>
            <a:off x="6348263" y="2402080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Шестиугольник 13">
            <a:extLst>
              <a:ext uri="{FF2B5EF4-FFF2-40B4-BE49-F238E27FC236}">
                <a16:creationId xmlns:a16="http://schemas.microsoft.com/office/drawing/2014/main" id="{30102342-A5B2-FB42-93AE-372D5756892A}"/>
              </a:ext>
            </a:extLst>
          </p:cNvPr>
          <p:cNvSpPr/>
          <p:nvPr/>
        </p:nvSpPr>
        <p:spPr>
          <a:xfrm>
            <a:off x="5917108" y="267387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0F101008-F4C7-B74C-817D-C18948794416}"/>
              </a:ext>
            </a:extLst>
          </p:cNvPr>
          <p:cNvSpPr/>
          <p:nvPr/>
        </p:nvSpPr>
        <p:spPr>
          <a:xfrm>
            <a:off x="6348264" y="3338184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Шестиугольник 15">
            <a:extLst>
              <a:ext uri="{FF2B5EF4-FFF2-40B4-BE49-F238E27FC236}">
                <a16:creationId xmlns:a16="http://schemas.microsoft.com/office/drawing/2014/main" id="{9FCDBFAD-0216-D145-BF73-80287663F5A3}"/>
              </a:ext>
            </a:extLst>
          </p:cNvPr>
          <p:cNvSpPr/>
          <p:nvPr/>
        </p:nvSpPr>
        <p:spPr>
          <a:xfrm>
            <a:off x="2843808" y="2402080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Шестиугольник 16">
            <a:extLst>
              <a:ext uri="{FF2B5EF4-FFF2-40B4-BE49-F238E27FC236}">
                <a16:creationId xmlns:a16="http://schemas.microsoft.com/office/drawing/2014/main" id="{93C1C232-B53C-6D4F-A17B-AFAB226BCC6A}"/>
              </a:ext>
            </a:extLst>
          </p:cNvPr>
          <p:cNvSpPr/>
          <p:nvPr/>
        </p:nvSpPr>
        <p:spPr>
          <a:xfrm>
            <a:off x="2843808" y="3266176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37AFBAFD-93DB-B640-ADD4-C2AB74F7B3B0}"/>
              </a:ext>
            </a:extLst>
          </p:cNvPr>
          <p:cNvSpPr/>
          <p:nvPr/>
        </p:nvSpPr>
        <p:spPr>
          <a:xfrm>
            <a:off x="3199007" y="272965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AE6825-7D5E-F145-B6CC-C6A6A79E3A87}"/>
              </a:ext>
            </a:extLst>
          </p:cNvPr>
          <p:cNvCxnSpPr>
            <a:cxnSpLocks/>
            <a:stCxn id="16" idx="0"/>
            <a:endCxn id="14" idx="3"/>
          </p:cNvCxnSpPr>
          <p:nvPr/>
        </p:nvCxnSpPr>
        <p:spPr>
          <a:xfrm>
            <a:off x="3010867" y="2474088"/>
            <a:ext cx="2906241" cy="27179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F8F56EC-826B-7648-962E-ECC9AC59903B}"/>
              </a:ext>
            </a:extLst>
          </p:cNvPr>
          <p:cNvCxnSpPr>
            <a:cxnSpLocks/>
            <a:stCxn id="18" idx="0"/>
            <a:endCxn id="14" idx="3"/>
          </p:cNvCxnSpPr>
          <p:nvPr/>
        </p:nvCxnSpPr>
        <p:spPr>
          <a:xfrm flipV="1">
            <a:off x="3366066" y="2745886"/>
            <a:ext cx="2551042" cy="5577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9EA4E60-AFAE-3445-BABB-46F51A731CD4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>
            <a:off x="3010867" y="3338184"/>
            <a:ext cx="3337397" cy="7200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E4C8E0F-D57F-2943-82C7-60D212E44F5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030279" y="2474088"/>
            <a:ext cx="3317984" cy="708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Шестиугольник 23">
            <a:extLst>
              <a:ext uri="{FF2B5EF4-FFF2-40B4-BE49-F238E27FC236}">
                <a16:creationId xmlns:a16="http://schemas.microsoft.com/office/drawing/2014/main" id="{258073B6-3B3E-384C-82F3-8819139E5D4F}"/>
              </a:ext>
            </a:extLst>
          </p:cNvPr>
          <p:cNvSpPr/>
          <p:nvPr/>
        </p:nvSpPr>
        <p:spPr>
          <a:xfrm>
            <a:off x="3199007" y="299791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Шестиугольник 24">
            <a:extLst>
              <a:ext uri="{FF2B5EF4-FFF2-40B4-BE49-F238E27FC236}">
                <a16:creationId xmlns:a16="http://schemas.microsoft.com/office/drawing/2014/main" id="{9E8B5ED7-AE29-D043-BFDF-BAB068DDF61D}"/>
              </a:ext>
            </a:extLst>
          </p:cNvPr>
          <p:cNvSpPr/>
          <p:nvPr/>
        </p:nvSpPr>
        <p:spPr>
          <a:xfrm>
            <a:off x="5917107" y="300425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78B1606A-4FB5-B943-9660-9C9CB1430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351" y="3897757"/>
                <a:ext cx="8820472" cy="78061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term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ordered 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stresses that our mapping (rule) takes an element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 and “tells” the set of mapped elements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8" name="Содержимое 2">
                <a:extLst>
                  <a:ext uri="{FF2B5EF4-FFF2-40B4-BE49-F238E27FC236}">
                    <a16:creationId xmlns:a16="http://schemas.microsoft.com/office/drawing/2014/main" id="{78B1606A-4FB5-B943-9660-9C9CB1430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1" y="3897757"/>
                <a:ext cx="8820472" cy="780616"/>
              </a:xfrm>
              <a:prstGeom prst="rect">
                <a:avLst/>
              </a:prstGeom>
              <a:blipFill>
                <a:blip r:embed="rId3"/>
                <a:stretch>
                  <a:fillRect l="-1006" t="-9677" r="-1580" b="-17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3FDD460-257F-8D43-8742-D87EA3BFA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222" y="4859369"/>
                <a:ext cx="8820472" cy="1422953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two logic notations: quantifiers “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for all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 and “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exists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.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”Not for all it is true”=“Exists at least one false”: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¬∀=∃¬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“Not exists object that it is true”=“For all it is false”: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¬∃=∀¬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34" name="Содержимое 2">
                <a:extLst>
                  <a:ext uri="{FF2B5EF4-FFF2-40B4-BE49-F238E27FC236}">
                    <a16:creationId xmlns:a16="http://schemas.microsoft.com/office/drawing/2014/main" id="{B3FDD460-257F-8D43-8742-D87EA3BFA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2" y="4859369"/>
                <a:ext cx="8820472" cy="1422953"/>
              </a:xfrm>
              <a:prstGeom prst="rect">
                <a:avLst/>
              </a:prstGeom>
              <a:blipFill>
                <a:blip r:embed="rId4"/>
                <a:stretch>
                  <a:fillRect l="-1006" t="-4348" b="-3478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64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455876" y="2857500"/>
            <a:ext cx="2232248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two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mapping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This mapping (relation)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functional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(or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function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 if and only it associates each element of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set to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exactly one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element of the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Y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set.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5376" b="-8602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вал 2">
            <a:extLst>
              <a:ext uri="{FF2B5EF4-FFF2-40B4-BE49-F238E27FC236}">
                <a16:creationId xmlns:a16="http://schemas.microsoft.com/office/drawing/2014/main" id="{52198EC1-865C-D24B-BA45-2D7FBAC12AA2}"/>
              </a:ext>
            </a:extLst>
          </p:cNvPr>
          <p:cNvSpPr/>
          <p:nvPr/>
        </p:nvSpPr>
        <p:spPr>
          <a:xfrm>
            <a:off x="1475656" y="1844824"/>
            <a:ext cx="2016224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1E8883C-B5E0-2744-A80C-DA6C4DE97B1F}"/>
              </a:ext>
            </a:extLst>
          </p:cNvPr>
          <p:cNvSpPr/>
          <p:nvPr/>
        </p:nvSpPr>
        <p:spPr>
          <a:xfrm>
            <a:off x="5580111" y="1844824"/>
            <a:ext cx="1932593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4E5B1F99-2686-D743-AAF0-ABB9E652F136}"/>
              </a:ext>
            </a:extLst>
          </p:cNvPr>
          <p:cNvSpPr/>
          <p:nvPr/>
        </p:nvSpPr>
        <p:spPr>
          <a:xfrm>
            <a:off x="6348263" y="206084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1EE4E6FB-CE39-1447-955B-A3FD47F3E8F1}"/>
              </a:ext>
            </a:extLst>
          </p:cNvPr>
          <p:cNvSpPr/>
          <p:nvPr/>
        </p:nvSpPr>
        <p:spPr>
          <a:xfrm>
            <a:off x="5917109" y="2492896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Шестиугольник 19">
            <a:extLst>
              <a:ext uri="{FF2B5EF4-FFF2-40B4-BE49-F238E27FC236}">
                <a16:creationId xmlns:a16="http://schemas.microsoft.com/office/drawing/2014/main" id="{7168D7FB-F840-A744-9103-79EE0DC65E56}"/>
              </a:ext>
            </a:extLst>
          </p:cNvPr>
          <p:cNvSpPr/>
          <p:nvPr/>
        </p:nvSpPr>
        <p:spPr>
          <a:xfrm>
            <a:off x="6348264" y="2996952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471D3226-B79F-754F-8E00-4172586D6628}"/>
              </a:ext>
            </a:extLst>
          </p:cNvPr>
          <p:cNvSpPr/>
          <p:nvPr/>
        </p:nvSpPr>
        <p:spPr>
          <a:xfrm>
            <a:off x="2843808" y="206084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Шестиугольник 21">
            <a:extLst>
              <a:ext uri="{FF2B5EF4-FFF2-40B4-BE49-F238E27FC236}">
                <a16:creationId xmlns:a16="http://schemas.microsoft.com/office/drawing/2014/main" id="{629B23B2-2C9D-1343-B395-D71501C070E8}"/>
              </a:ext>
            </a:extLst>
          </p:cNvPr>
          <p:cNvSpPr/>
          <p:nvPr/>
        </p:nvSpPr>
        <p:spPr>
          <a:xfrm>
            <a:off x="2843808" y="2924944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Шестиугольник 23">
            <a:extLst>
              <a:ext uri="{FF2B5EF4-FFF2-40B4-BE49-F238E27FC236}">
                <a16:creationId xmlns:a16="http://schemas.microsoft.com/office/drawing/2014/main" id="{27530281-8D05-0241-8632-C0E327150FC6}"/>
              </a:ext>
            </a:extLst>
          </p:cNvPr>
          <p:cNvSpPr/>
          <p:nvPr/>
        </p:nvSpPr>
        <p:spPr>
          <a:xfrm>
            <a:off x="3203848" y="249289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A5E74F4-68AD-A242-9C8A-242E0E3B3070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3010867" y="2132856"/>
            <a:ext cx="2906242" cy="4320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7052273-1649-8749-861B-C010716C403F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3374782" y="2564904"/>
            <a:ext cx="2542327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A0B7D5F-CAF6-AF43-9119-5400D16DDAD1}"/>
              </a:ext>
            </a:extLst>
          </p:cNvPr>
          <p:cNvCxnSpPr>
            <a:cxnSpLocks/>
            <a:stCxn id="22" idx="0"/>
            <a:endCxn id="20" idx="3"/>
          </p:cNvCxnSpPr>
          <p:nvPr/>
        </p:nvCxnSpPr>
        <p:spPr>
          <a:xfrm>
            <a:off x="3010867" y="2996952"/>
            <a:ext cx="3337397" cy="7200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2E6783-E7DB-D643-86F6-81124A9DA5BB}"/>
              </a:ext>
            </a:extLst>
          </p:cNvPr>
          <p:cNvSpPr txBox="1"/>
          <p:nvPr/>
        </p:nvSpPr>
        <p:spPr>
          <a:xfrm>
            <a:off x="4379019" y="190202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</a:t>
            </a:r>
            <a:endParaRPr lang="ru-RU" sz="2400" i="1" dirty="0"/>
          </a:p>
        </p:txBody>
      </p:sp>
      <p:sp>
        <p:nvSpPr>
          <p:cNvPr id="41" name="Содержимое 2">
            <a:extLst>
              <a:ext uri="{FF2B5EF4-FFF2-40B4-BE49-F238E27FC236}">
                <a16:creationId xmlns:a16="http://schemas.microsoft.com/office/drawing/2014/main" id="{70143509-B043-9146-9D5D-DB8B2A1D0A43}"/>
              </a:ext>
            </a:extLst>
          </p:cNvPr>
          <p:cNvSpPr txBox="1">
            <a:spLocks/>
          </p:cNvSpPr>
          <p:nvPr/>
        </p:nvSpPr>
        <p:spPr>
          <a:xfrm>
            <a:off x="1016605" y="3537011"/>
            <a:ext cx="2934326" cy="936105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Domain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Set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arguments</a:t>
            </a:r>
          </a:p>
        </p:txBody>
      </p:sp>
      <p:sp>
        <p:nvSpPr>
          <p:cNvPr id="42" name="Содержимое 2">
            <a:extLst>
              <a:ext uri="{FF2B5EF4-FFF2-40B4-BE49-F238E27FC236}">
                <a16:creationId xmlns:a16="http://schemas.microsoft.com/office/drawing/2014/main" id="{F15F28AF-624A-DF4A-84F4-7B70EA6CB1C8}"/>
              </a:ext>
            </a:extLst>
          </p:cNvPr>
          <p:cNvSpPr txBox="1">
            <a:spLocks/>
          </p:cNvSpPr>
          <p:nvPr/>
        </p:nvSpPr>
        <p:spPr>
          <a:xfrm>
            <a:off x="5165172" y="3542070"/>
            <a:ext cx="2700300" cy="936105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Codomain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Set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07008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two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mapping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This mapping (relation)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functional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(or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function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 if and only it associates each element of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set to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exactly one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element of the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Y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set.</a:t>
                </a: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1141192"/>
              </a:xfrm>
              <a:prstGeom prst="rect">
                <a:avLst/>
              </a:prstGeom>
              <a:blipFill>
                <a:blip r:embed="rId2"/>
                <a:stretch>
                  <a:fillRect l="-1006" t="-5376" b="-8602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вал 2">
            <a:extLst>
              <a:ext uri="{FF2B5EF4-FFF2-40B4-BE49-F238E27FC236}">
                <a16:creationId xmlns:a16="http://schemas.microsoft.com/office/drawing/2014/main" id="{52198EC1-865C-D24B-BA45-2D7FBAC12AA2}"/>
              </a:ext>
            </a:extLst>
          </p:cNvPr>
          <p:cNvSpPr/>
          <p:nvPr/>
        </p:nvSpPr>
        <p:spPr>
          <a:xfrm>
            <a:off x="1475656" y="1844824"/>
            <a:ext cx="2016224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1E8883C-B5E0-2744-A80C-DA6C4DE97B1F}"/>
              </a:ext>
            </a:extLst>
          </p:cNvPr>
          <p:cNvSpPr/>
          <p:nvPr/>
        </p:nvSpPr>
        <p:spPr>
          <a:xfrm>
            <a:off x="5580111" y="1844824"/>
            <a:ext cx="1932593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8" name="Шестиугольник 17">
            <a:extLst>
              <a:ext uri="{FF2B5EF4-FFF2-40B4-BE49-F238E27FC236}">
                <a16:creationId xmlns:a16="http://schemas.microsoft.com/office/drawing/2014/main" id="{4E5B1F99-2686-D743-AAF0-ABB9E652F136}"/>
              </a:ext>
            </a:extLst>
          </p:cNvPr>
          <p:cNvSpPr/>
          <p:nvPr/>
        </p:nvSpPr>
        <p:spPr>
          <a:xfrm>
            <a:off x="6348263" y="206084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1EE4E6FB-CE39-1447-955B-A3FD47F3E8F1}"/>
              </a:ext>
            </a:extLst>
          </p:cNvPr>
          <p:cNvSpPr/>
          <p:nvPr/>
        </p:nvSpPr>
        <p:spPr>
          <a:xfrm>
            <a:off x="5917109" y="2492896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Шестиугольник 19">
            <a:extLst>
              <a:ext uri="{FF2B5EF4-FFF2-40B4-BE49-F238E27FC236}">
                <a16:creationId xmlns:a16="http://schemas.microsoft.com/office/drawing/2014/main" id="{7168D7FB-F840-A744-9103-79EE0DC65E56}"/>
              </a:ext>
            </a:extLst>
          </p:cNvPr>
          <p:cNvSpPr/>
          <p:nvPr/>
        </p:nvSpPr>
        <p:spPr>
          <a:xfrm>
            <a:off x="6348264" y="2996952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471D3226-B79F-754F-8E00-4172586D6628}"/>
              </a:ext>
            </a:extLst>
          </p:cNvPr>
          <p:cNvSpPr/>
          <p:nvPr/>
        </p:nvSpPr>
        <p:spPr>
          <a:xfrm>
            <a:off x="2843808" y="2060848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Шестиугольник 21">
            <a:extLst>
              <a:ext uri="{FF2B5EF4-FFF2-40B4-BE49-F238E27FC236}">
                <a16:creationId xmlns:a16="http://schemas.microsoft.com/office/drawing/2014/main" id="{629B23B2-2C9D-1343-B395-D71501C070E8}"/>
              </a:ext>
            </a:extLst>
          </p:cNvPr>
          <p:cNvSpPr/>
          <p:nvPr/>
        </p:nvSpPr>
        <p:spPr>
          <a:xfrm>
            <a:off x="2843808" y="2924944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Шестиугольник 23">
            <a:extLst>
              <a:ext uri="{FF2B5EF4-FFF2-40B4-BE49-F238E27FC236}">
                <a16:creationId xmlns:a16="http://schemas.microsoft.com/office/drawing/2014/main" id="{27530281-8D05-0241-8632-C0E327150FC6}"/>
              </a:ext>
            </a:extLst>
          </p:cNvPr>
          <p:cNvSpPr/>
          <p:nvPr/>
        </p:nvSpPr>
        <p:spPr>
          <a:xfrm>
            <a:off x="3203848" y="2492895"/>
            <a:ext cx="167059" cy="144016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A5E74F4-68AD-A242-9C8A-242E0E3B3070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3010867" y="2132856"/>
            <a:ext cx="2906242" cy="43204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7052273-1649-8749-861B-C010716C403F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3374782" y="2564904"/>
            <a:ext cx="2542327" cy="0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7A0B7D5F-CAF6-AF43-9119-5400D16DDAD1}"/>
              </a:ext>
            </a:extLst>
          </p:cNvPr>
          <p:cNvCxnSpPr>
            <a:cxnSpLocks/>
            <a:stCxn id="22" idx="0"/>
            <a:endCxn id="20" idx="3"/>
          </p:cNvCxnSpPr>
          <p:nvPr/>
        </p:nvCxnSpPr>
        <p:spPr>
          <a:xfrm>
            <a:off x="3010867" y="2996952"/>
            <a:ext cx="3337397" cy="72008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2E6783-E7DB-D643-86F6-81124A9DA5BB}"/>
              </a:ext>
            </a:extLst>
          </p:cNvPr>
          <p:cNvSpPr txBox="1"/>
          <p:nvPr/>
        </p:nvSpPr>
        <p:spPr>
          <a:xfrm>
            <a:off x="4379019" y="190202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</a:t>
            </a:r>
            <a:endParaRPr lang="ru-RU" sz="2400" i="1" dirty="0"/>
          </a:p>
        </p:txBody>
      </p:sp>
      <p:sp>
        <p:nvSpPr>
          <p:cNvPr id="41" name="Содержимое 2">
            <a:extLst>
              <a:ext uri="{FF2B5EF4-FFF2-40B4-BE49-F238E27FC236}">
                <a16:creationId xmlns:a16="http://schemas.microsoft.com/office/drawing/2014/main" id="{70143509-B043-9146-9D5D-DB8B2A1D0A43}"/>
              </a:ext>
            </a:extLst>
          </p:cNvPr>
          <p:cNvSpPr txBox="1">
            <a:spLocks/>
          </p:cNvSpPr>
          <p:nvPr/>
        </p:nvSpPr>
        <p:spPr>
          <a:xfrm>
            <a:off x="1016605" y="3537011"/>
            <a:ext cx="2934326" cy="936105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Domain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Set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arguments</a:t>
            </a:r>
          </a:p>
        </p:txBody>
      </p:sp>
      <p:sp>
        <p:nvSpPr>
          <p:cNvPr id="42" name="Содержимое 2">
            <a:extLst>
              <a:ext uri="{FF2B5EF4-FFF2-40B4-BE49-F238E27FC236}">
                <a16:creationId xmlns:a16="http://schemas.microsoft.com/office/drawing/2014/main" id="{F15F28AF-624A-DF4A-84F4-7B70EA6CB1C8}"/>
              </a:ext>
            </a:extLst>
          </p:cNvPr>
          <p:cNvSpPr txBox="1">
            <a:spLocks/>
          </p:cNvSpPr>
          <p:nvPr/>
        </p:nvSpPr>
        <p:spPr>
          <a:xfrm>
            <a:off x="5165172" y="3542070"/>
            <a:ext cx="2700300" cy="936105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Codomain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Set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values</a:t>
            </a:r>
          </a:p>
        </p:txBody>
      </p:sp>
      <p:sp>
        <p:nvSpPr>
          <p:cNvPr id="43" name="Содержимое 2">
            <a:extLst>
              <a:ext uri="{FF2B5EF4-FFF2-40B4-BE49-F238E27FC236}">
                <a16:creationId xmlns:a16="http://schemas.microsoft.com/office/drawing/2014/main" id="{45E2251F-C4AE-8342-95D5-6A3609117B80}"/>
              </a:ext>
            </a:extLst>
          </p:cNvPr>
          <p:cNvSpPr txBox="1">
            <a:spLocks/>
          </p:cNvSpPr>
          <p:nvPr/>
        </p:nvSpPr>
        <p:spPr>
          <a:xfrm>
            <a:off x="161764" y="4735261"/>
            <a:ext cx="4410236" cy="1141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Compare this to tables: one corresponds to the functional relation, whilst other is not.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Таблица 43">
                <a:extLst>
                  <a:ext uri="{FF2B5EF4-FFF2-40B4-BE49-F238E27FC236}">
                    <a16:creationId xmlns:a16="http://schemas.microsoft.com/office/drawing/2014/main" id="{CB170197-D725-A54E-A14F-CDBE65ED5D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85719" y="4813977"/>
              <a:ext cx="3918730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3746">
                      <a:extLst>
                        <a:ext uri="{9D8B030D-6E8A-4147-A177-3AD203B41FA5}">
                          <a16:colId xmlns:a16="http://schemas.microsoft.com/office/drawing/2014/main" val="1910422862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74166789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509580036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319240805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2691491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70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Apple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9709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Таблица 43">
                <a:extLst>
                  <a:ext uri="{FF2B5EF4-FFF2-40B4-BE49-F238E27FC236}">
                    <a16:creationId xmlns:a16="http://schemas.microsoft.com/office/drawing/2014/main" id="{CB170197-D725-A54E-A14F-CDBE65ED5D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85719" y="4813977"/>
              <a:ext cx="3918730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3746">
                      <a:extLst>
                        <a:ext uri="{9D8B030D-6E8A-4147-A177-3AD203B41FA5}">
                          <a16:colId xmlns:a16="http://schemas.microsoft.com/office/drawing/2014/main" val="1910422862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74166789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509580036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319240805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2691491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70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Apple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13793" r="-1613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7094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Таблица 44">
                <a:extLst>
                  <a:ext uri="{FF2B5EF4-FFF2-40B4-BE49-F238E27FC236}">
                    <a16:creationId xmlns:a16="http://schemas.microsoft.com/office/drawing/2014/main" id="{75D172E4-749A-2C46-9723-B187CA70B8C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85719" y="5811289"/>
              <a:ext cx="3918730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3746">
                      <a:extLst>
                        <a:ext uri="{9D8B030D-6E8A-4147-A177-3AD203B41FA5}">
                          <a16:colId xmlns:a16="http://schemas.microsoft.com/office/drawing/2014/main" val="1910422862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74166789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509580036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319240805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2691491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70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 or 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Pear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9709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Таблица 44">
                <a:extLst>
                  <a:ext uri="{FF2B5EF4-FFF2-40B4-BE49-F238E27FC236}">
                    <a16:creationId xmlns:a16="http://schemas.microsoft.com/office/drawing/2014/main" id="{75D172E4-749A-2C46-9723-B187CA70B8C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85719" y="5811289"/>
              <a:ext cx="3918730" cy="7416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3746">
                      <a:extLst>
                        <a:ext uri="{9D8B030D-6E8A-4147-A177-3AD203B41FA5}">
                          <a16:colId xmlns:a16="http://schemas.microsoft.com/office/drawing/2014/main" val="1910422862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74166789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509580036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2319240805"/>
                        </a:ext>
                      </a:extLst>
                    </a:gridCol>
                    <a:gridCol w="783746">
                      <a:extLst>
                        <a:ext uri="{9D8B030D-6E8A-4147-A177-3AD203B41FA5}">
                          <a16:colId xmlns:a16="http://schemas.microsoft.com/office/drawing/2014/main" val="12691491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70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f(x)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 or 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Pear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110345" r="-1613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9709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36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3618148" cy="222131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Ways to describe a function: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Table of values;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Algebraic (by formula);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Graphical</a:t>
            </a:r>
          </a:p>
        </p:txBody>
      </p:sp>
    </p:spTree>
    <p:extLst>
      <p:ext uri="{BB962C8B-B14F-4D97-AF65-F5344CB8AC3E}">
        <p14:creationId xmlns:p14="http://schemas.microsoft.com/office/powerpoint/2010/main" val="170598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3618148" cy="222131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Ways to describe a function: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Table of values;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Algebraic (by formula);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Graphical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What is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graph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 is a certain curve on the plane: the set of all points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belonging to the function’s domain.</a:t>
                </a:r>
              </a:p>
            </p:txBody>
          </p:sp>
        </mc:Choice>
        <mc:Fallback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blipFill>
                <a:blip r:embed="rId2"/>
                <a:stretch>
                  <a:fillRect l="-1519" t="-3937" b="-708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54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3618148" cy="222131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Ways to describe a function: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Table of values;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Algebraic (by formula);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Graphical</a:t>
            </a: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77677" y="3068960"/>
            <a:ext cx="8820472" cy="11411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ea typeface="Myriad Pro" charset="0"/>
                <a:cs typeface="Myriad Pro" charset="0"/>
              </a:rPr>
              <a:t>Example</a:t>
            </a:r>
            <a:r>
              <a:rPr lang="en-US" sz="2400" dirty="0">
                <a:ea typeface="Myriad Pro" charset="0"/>
                <a:cs typeface="Myriad Pro" charset="0"/>
              </a:rPr>
              <a:t>: could this plot be a function’s plot?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What is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graph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 is a certain curve on the plane: the set of all points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belonging to the function’s domain.</a:t>
                </a:r>
              </a:p>
            </p:txBody>
          </p:sp>
        </mc:Choice>
        <mc:Fallback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blipFill>
                <a:blip r:embed="rId2"/>
                <a:stretch>
                  <a:fillRect l="-1519" t="-3937" b="-708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0274FF-1D28-A645-B224-DB6594D63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3" y="3638606"/>
            <a:ext cx="3045301" cy="2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3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3618148" cy="222131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Ways to describe a function: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Table of values;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Algebraic (by formula);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Graphical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77" y="3068960"/>
                <a:ext cx="8820472" cy="23042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draw the function’s graph and find its domain, codomain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support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(the set of all arguments with non-zero value).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0" dirty="0">
                    <a:ea typeface="Myriad Pro" charset="0"/>
                    <a:cs typeface="Myriad Pro" charset="0"/>
                  </a:rPr>
                  <a:t> </a:t>
                </a:r>
                <a:br>
                  <a:rPr lang="en-US" sz="2400" b="0" dirty="0">
                    <a:ea typeface="Myriad Pro" charset="0"/>
                    <a:cs typeface="Myriad Pro" charset="0"/>
                  </a:rPr>
                </a:br>
                <a:br>
                  <a:rPr lang="en-US" sz="2400" b="0" dirty="0">
                    <a:ea typeface="Myriad Pro" charset="0"/>
                    <a:cs typeface="Myriad Pro" charset="0"/>
                  </a:rPr>
                </a:br>
                <a:r>
                  <a:rPr lang="en-US" sz="2400" b="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 −1≤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/5,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7" y="3068960"/>
                <a:ext cx="8820472" cy="2304256"/>
              </a:xfrm>
              <a:prstGeom prst="rect">
                <a:avLst/>
              </a:prstGeom>
              <a:blipFill>
                <a:blip r:embed="rId2"/>
                <a:stretch>
                  <a:fillRect l="-16379" t="-106044" r="-287" b="-190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What is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graph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 is a certain curve on the plane: the set of all points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belonging to the function’s domain.</a:t>
                </a:r>
              </a:p>
            </p:txBody>
          </p:sp>
        </mc:Choice>
        <mc:Fallback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blipFill>
                <a:blip r:embed="rId3"/>
                <a:stretch>
                  <a:fillRect l="-1519" t="-3937" b="-708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878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definitions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3618148" cy="222131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Ways to describe a function: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Table of values;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Algebraic (by formula);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Graphical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77" y="3068960"/>
                <a:ext cx="8820472" cy="230425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draw the function’s graph and find its domain, codomain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support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(the set of all arguments with non-zero value).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0" dirty="0">
                    <a:ea typeface="Myriad Pro" charset="0"/>
                    <a:cs typeface="Myriad Pro" charset="0"/>
                  </a:rPr>
                  <a:t> </a:t>
                </a:r>
                <a:br>
                  <a:rPr lang="en-US" sz="2400" b="0" dirty="0">
                    <a:ea typeface="Myriad Pro" charset="0"/>
                    <a:cs typeface="Myriad Pro" charset="0"/>
                  </a:rPr>
                </a:br>
                <a:br>
                  <a:rPr lang="en-US" sz="2400" b="0" dirty="0">
                    <a:ea typeface="Myriad Pro" charset="0"/>
                    <a:cs typeface="Myriad Pro" charset="0"/>
                  </a:rPr>
                </a:br>
                <a:r>
                  <a:rPr lang="en-US" sz="2400" b="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    −1≤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/5,   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7" y="3068960"/>
                <a:ext cx="8820472" cy="2304256"/>
              </a:xfrm>
              <a:prstGeom prst="rect">
                <a:avLst/>
              </a:prstGeom>
              <a:blipFill>
                <a:blip r:embed="rId2"/>
                <a:stretch>
                  <a:fillRect l="-16379" t="-106044" r="-287" b="-190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What is function’s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graph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?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 is a certain curve on the plane: the set of all points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belonging to the function’s domain.</a:t>
                </a:r>
              </a:p>
            </p:txBody>
          </p:sp>
        </mc:Choice>
        <mc:Fallback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25559DD3-2909-6248-8946-EECD3DE5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620688"/>
                <a:ext cx="4986300" cy="1584176"/>
              </a:xfrm>
              <a:prstGeom prst="rect">
                <a:avLst/>
              </a:prstGeom>
              <a:blipFill>
                <a:blip r:embed="rId3"/>
                <a:stretch>
                  <a:fillRect l="-1519" t="-3937" b="-708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9ED3CE-DD09-6B4D-9737-22F4F765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933056"/>
            <a:ext cx="3288506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  <a:cs typeface="Times New Roman" pitchFamily="18" charset="0"/>
              </a:rPr>
              <a:t>Introduction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Myriad Pro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638682"/>
            <a:ext cx="6120680" cy="2790318"/>
          </a:xfrm>
        </p:spPr>
        <p:txBody>
          <a:bodyPr>
            <a:no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We need to define some basic terms we are working with, such as numerical set, mapping and function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What is function’s graph and how to get one through transitions of know graph?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i="1" dirty="0">
                <a:latin typeface="Myriad Pro" charset="0"/>
                <a:ea typeface="Myriad Pro" charset="0"/>
                <a:cs typeface="Myriad Pro" charset="0"/>
              </a:rPr>
              <a:t>How to properly define sequences and its limits?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i="1" dirty="0"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4F9C7D-1FA4-8A48-9091-F98148E7C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9719" y="3573016"/>
            <a:ext cx="4428978" cy="229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0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041830" y="2857500"/>
            <a:ext cx="306034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In most cases when we think about algebraically defined functions, we actually think about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elementary</a:t>
            </a:r>
            <a:r>
              <a:rPr lang="en-US" sz="2400" dirty="0">
                <a:ea typeface="Myriad Pro" charset="0"/>
                <a:cs typeface="Myriad Pro" charset="0"/>
              </a:rPr>
              <a:t> functions.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05DCB3B-4D52-0A45-87C6-E36AD6624350}"/>
              </a:ext>
            </a:extLst>
          </p:cNvPr>
          <p:cNvSpPr txBox="1">
            <a:spLocks/>
          </p:cNvSpPr>
          <p:nvPr/>
        </p:nvSpPr>
        <p:spPr>
          <a:xfrm>
            <a:off x="158905" y="1430952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properly define this class, we need to understand two things: its basic units and allowed operations. </a:t>
            </a:r>
          </a:p>
        </p:txBody>
      </p:sp>
    </p:spTree>
    <p:extLst>
      <p:ext uri="{BB962C8B-B14F-4D97-AF65-F5344CB8AC3E}">
        <p14:creationId xmlns:p14="http://schemas.microsoft.com/office/powerpoint/2010/main" val="140312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In most cases when we think about algebraically defined functions, we actually think about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elementary</a:t>
            </a:r>
            <a:r>
              <a:rPr lang="en-US" sz="2400" dirty="0">
                <a:ea typeface="Myriad Pro" charset="0"/>
                <a:cs typeface="Myriad Pro" charset="0"/>
              </a:rPr>
              <a:t> functions.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05DCB3B-4D52-0A45-87C6-E36AD6624350}"/>
              </a:ext>
            </a:extLst>
          </p:cNvPr>
          <p:cNvSpPr txBox="1">
            <a:spLocks/>
          </p:cNvSpPr>
          <p:nvPr/>
        </p:nvSpPr>
        <p:spPr>
          <a:xfrm>
            <a:off x="158905" y="1430952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properly define this class, we need to understand two things: its basic units and allowed operations.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D5CCFE8-8DFA-9047-883F-AA080942D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905" y="2241216"/>
                <a:ext cx="8820472" cy="21958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numCol="2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ea typeface="Myriad Pro" charset="0"/>
                    <a:cs typeface="Myriad Pro" charset="0"/>
                  </a:rPr>
                  <a:t>Basic elementary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Powers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Trigonometric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…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Exponential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Logarithmic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Inverse trigonometric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arcsin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…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D5CCFE8-8DFA-9047-883F-AA080942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5" y="2241216"/>
                <a:ext cx="8820472" cy="2195896"/>
              </a:xfrm>
              <a:prstGeom prst="rect">
                <a:avLst/>
              </a:prstGeom>
              <a:blipFill>
                <a:blip r:embed="rId2"/>
                <a:stretch>
                  <a:fillRect l="-1151" t="-2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610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In most cases when we think about algebraically defined functions, we actually think about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elementary</a:t>
            </a:r>
            <a:r>
              <a:rPr lang="en-US" sz="2400" dirty="0">
                <a:ea typeface="Myriad Pro" charset="0"/>
                <a:cs typeface="Myriad Pro" charset="0"/>
              </a:rPr>
              <a:t> functions.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605DCB3B-4D52-0A45-87C6-E36AD6624350}"/>
              </a:ext>
            </a:extLst>
          </p:cNvPr>
          <p:cNvSpPr txBox="1">
            <a:spLocks/>
          </p:cNvSpPr>
          <p:nvPr/>
        </p:nvSpPr>
        <p:spPr>
          <a:xfrm>
            <a:off x="158905" y="1430952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properly define this class, we need to understand two things: its basic units and allowed operations.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D5CCFE8-8DFA-9047-883F-AA080942D5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905" y="2241216"/>
                <a:ext cx="8820472" cy="21958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numCol="2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ea typeface="Myriad Pro" charset="0"/>
                    <a:cs typeface="Myriad Pro" charset="0"/>
                  </a:rPr>
                  <a:t>Basic elementary functions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Powers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Trigonometric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…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Exponential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Logarithmic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;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Inverse trigonometric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arcsin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…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BD5CCFE8-8DFA-9047-883F-AA080942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5" y="2241216"/>
                <a:ext cx="8820472" cy="2195896"/>
              </a:xfrm>
              <a:prstGeom prst="rect">
                <a:avLst/>
              </a:prstGeom>
              <a:blipFill>
                <a:blip r:embed="rId2"/>
                <a:stretch>
                  <a:fillRect l="-1151" t="-28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1DA2742-EF88-D044-84CD-534720DB84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325" y="4436212"/>
                <a:ext cx="8820472" cy="1081019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 a result of applying arithmetic operations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+,  −,  ×,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yriad Pro" charset="0"/>
                      </a:rPr>
                      <m:t>÷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one can change noticeably function’s domain and codomain, but keeps the result in class of elementary functions!</a:t>
                </a:r>
              </a:p>
            </p:txBody>
          </p:sp>
        </mc:Choice>
        <mc:Fallback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1DA2742-EF88-D044-84CD-534720DB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25" y="4436212"/>
                <a:ext cx="8820472" cy="1081019"/>
              </a:xfrm>
              <a:prstGeom prst="rect">
                <a:avLst/>
              </a:prstGeom>
              <a:blipFill>
                <a:blip r:embed="rId3"/>
                <a:stretch>
                  <a:fillRect l="-1006" t="-5747" b="-14943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14201317-F392-F444-8E0C-1865AF3C7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905" y="5589240"/>
                <a:ext cx="8820472" cy="7920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14201317-F392-F444-8E0C-1865AF3C7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5" y="5589240"/>
                <a:ext cx="8820472" cy="792088"/>
              </a:xfrm>
              <a:prstGeom prst="rect">
                <a:avLst/>
              </a:prstGeom>
              <a:blipFill>
                <a:blip r:embed="rId4"/>
                <a:stretch>
                  <a:fillRect l="-1151" t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880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9361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relation between sets and functions: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𝑍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936104"/>
              </a:xfrm>
              <a:prstGeom prst="rect">
                <a:avLst/>
              </a:prstGeom>
              <a:blipFill>
                <a:blip r:embed="rId2"/>
                <a:stretch>
                  <a:fillRect l="-1007" t="-6667" b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1B012683-9947-034F-8101-F3B9F9E176FD}"/>
              </a:ext>
            </a:extLst>
          </p:cNvPr>
          <p:cNvSpPr/>
          <p:nvPr/>
        </p:nvSpPr>
        <p:spPr>
          <a:xfrm>
            <a:off x="3833521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88BB3E0-CAC1-B64E-8EE9-D2EB598FC697}"/>
              </a:ext>
            </a:extLst>
          </p:cNvPr>
          <p:cNvSpPr/>
          <p:nvPr/>
        </p:nvSpPr>
        <p:spPr>
          <a:xfrm>
            <a:off x="1052323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474557F-C01E-C143-8B34-8D35835DB73E}"/>
              </a:ext>
            </a:extLst>
          </p:cNvPr>
          <p:cNvSpPr/>
          <p:nvPr/>
        </p:nvSpPr>
        <p:spPr>
          <a:xfrm>
            <a:off x="6614719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Z</a:t>
            </a:r>
            <a:endParaRPr lang="ru-RU" i="1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E8EBB9-942A-8147-A4BC-7CC7A63EFF11}"/>
              </a:ext>
            </a:extLst>
          </p:cNvPr>
          <p:cNvCxnSpPr>
            <a:stCxn id="11" idx="6"/>
            <a:endCxn id="9" idx="2"/>
          </p:cNvCxnSpPr>
          <p:nvPr/>
        </p:nvCxnSpPr>
        <p:spPr>
          <a:xfrm>
            <a:off x="2529281" y="2384884"/>
            <a:ext cx="13042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B9E03CE-E741-644E-97DC-046B40C0C0D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5310479" y="2384884"/>
            <a:ext cx="13042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A37B03-D49C-5A46-92D5-F81731A3C951}"/>
              </a:ext>
            </a:extLst>
          </p:cNvPr>
          <p:cNvSpPr txBox="1"/>
          <p:nvPr/>
        </p:nvSpPr>
        <p:spPr>
          <a:xfrm>
            <a:off x="2986499" y="201555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endParaRPr lang="ru-RU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37DC5-65BA-6E4D-8E26-0ECAB54407B4}"/>
              </a:ext>
            </a:extLst>
          </p:cNvPr>
          <p:cNvSpPr txBox="1"/>
          <p:nvPr/>
        </p:nvSpPr>
        <p:spPr>
          <a:xfrm>
            <a:off x="5749056" y="19928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</a:t>
            </a:r>
            <a:endParaRPr lang="ru-RU" i="1" dirty="0"/>
          </a:p>
        </p:txBody>
      </p: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DEC1CC88-74D5-FB4C-AED2-DDAEDD111FE6}"/>
              </a:ext>
            </a:extLst>
          </p:cNvPr>
          <p:cNvCxnSpPr>
            <a:cxnSpLocks/>
            <a:stCxn id="11" idx="5"/>
            <a:endCxn id="12" idx="3"/>
          </p:cNvCxnSpPr>
          <p:nvPr/>
        </p:nvCxnSpPr>
        <p:spPr>
          <a:xfrm rot="16200000" flipH="1">
            <a:off x="4572000" y="609585"/>
            <a:ext cx="12700" cy="4518028"/>
          </a:xfrm>
          <a:prstGeom prst="curvedConnector3">
            <a:avLst>
              <a:gd name="adj1" fmla="val 3377646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922EEE-2218-B44F-A397-BC5C5768A77E}"/>
                  </a:ext>
                </a:extLst>
              </p:cNvPr>
              <p:cNvSpPr txBox="1"/>
              <p:nvPr/>
            </p:nvSpPr>
            <p:spPr>
              <a:xfrm>
                <a:off x="4213023" y="3244334"/>
                <a:ext cx="717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922EEE-2218-B44F-A397-BC5C5768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023" y="3244334"/>
                <a:ext cx="717953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08E61CAA-B2DB-2A41-8484-97374BCA33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3" y="3789040"/>
                <a:ext cx="8820472" cy="8259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result of consequent application of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composite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function or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composition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08E61CAA-B2DB-2A41-8484-97374BCA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3" y="3789040"/>
                <a:ext cx="8820472" cy="825993"/>
              </a:xfrm>
              <a:prstGeom prst="rect">
                <a:avLst/>
              </a:prstGeom>
              <a:blipFill>
                <a:blip r:embed="rId4"/>
                <a:stretch>
                  <a:fillRect l="-1007" t="-7576" r="-863"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1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arithmetic and composition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93610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relation between sets and functions: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𝑍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936104"/>
              </a:xfrm>
              <a:prstGeom prst="rect">
                <a:avLst/>
              </a:prstGeom>
              <a:blipFill>
                <a:blip r:embed="rId2"/>
                <a:stretch>
                  <a:fillRect l="-1007" t="-6667" b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1B012683-9947-034F-8101-F3B9F9E176FD}"/>
              </a:ext>
            </a:extLst>
          </p:cNvPr>
          <p:cNvSpPr/>
          <p:nvPr/>
        </p:nvSpPr>
        <p:spPr>
          <a:xfrm>
            <a:off x="3833521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Y</a:t>
            </a:r>
            <a:endParaRPr lang="ru-RU" i="1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88BB3E0-CAC1-B64E-8EE9-D2EB598FC697}"/>
              </a:ext>
            </a:extLst>
          </p:cNvPr>
          <p:cNvSpPr/>
          <p:nvPr/>
        </p:nvSpPr>
        <p:spPr>
          <a:xfrm>
            <a:off x="1052323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474557F-C01E-C143-8B34-8D35835DB73E}"/>
              </a:ext>
            </a:extLst>
          </p:cNvPr>
          <p:cNvSpPr/>
          <p:nvPr/>
        </p:nvSpPr>
        <p:spPr>
          <a:xfrm>
            <a:off x="6614719" y="1700808"/>
            <a:ext cx="1476958" cy="1368152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Z</a:t>
            </a:r>
            <a:endParaRPr lang="ru-RU" i="1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E8EBB9-942A-8147-A4BC-7CC7A63EFF11}"/>
              </a:ext>
            </a:extLst>
          </p:cNvPr>
          <p:cNvCxnSpPr>
            <a:stCxn id="11" idx="6"/>
            <a:endCxn id="9" idx="2"/>
          </p:cNvCxnSpPr>
          <p:nvPr/>
        </p:nvCxnSpPr>
        <p:spPr>
          <a:xfrm>
            <a:off x="2529281" y="2384884"/>
            <a:ext cx="13042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B9E03CE-E741-644E-97DC-046B40C0C0D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5310479" y="2384884"/>
            <a:ext cx="130424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A37B03-D49C-5A46-92D5-F81731A3C951}"/>
              </a:ext>
            </a:extLst>
          </p:cNvPr>
          <p:cNvSpPr txBox="1"/>
          <p:nvPr/>
        </p:nvSpPr>
        <p:spPr>
          <a:xfrm>
            <a:off x="2986499" y="2015552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endParaRPr lang="ru-RU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37DC5-65BA-6E4D-8E26-0ECAB54407B4}"/>
              </a:ext>
            </a:extLst>
          </p:cNvPr>
          <p:cNvSpPr txBox="1"/>
          <p:nvPr/>
        </p:nvSpPr>
        <p:spPr>
          <a:xfrm>
            <a:off x="5749056" y="19928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</a:t>
            </a:r>
            <a:endParaRPr lang="ru-RU" i="1" dirty="0"/>
          </a:p>
        </p:txBody>
      </p:sp>
      <p:cxnSp>
        <p:nvCxnSpPr>
          <p:cNvPr id="27" name="Скругленная соединительная линия 26">
            <a:extLst>
              <a:ext uri="{FF2B5EF4-FFF2-40B4-BE49-F238E27FC236}">
                <a16:creationId xmlns:a16="http://schemas.microsoft.com/office/drawing/2014/main" id="{DEC1CC88-74D5-FB4C-AED2-DDAEDD111FE6}"/>
              </a:ext>
            </a:extLst>
          </p:cNvPr>
          <p:cNvCxnSpPr>
            <a:cxnSpLocks/>
            <a:stCxn id="11" idx="5"/>
            <a:endCxn id="12" idx="3"/>
          </p:cNvCxnSpPr>
          <p:nvPr/>
        </p:nvCxnSpPr>
        <p:spPr>
          <a:xfrm rot="16200000" flipH="1">
            <a:off x="4572000" y="609585"/>
            <a:ext cx="12700" cy="4518028"/>
          </a:xfrm>
          <a:prstGeom prst="curvedConnector3">
            <a:avLst>
              <a:gd name="adj1" fmla="val 3377646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922EEE-2218-B44F-A397-BC5C5768A77E}"/>
                  </a:ext>
                </a:extLst>
              </p:cNvPr>
              <p:cNvSpPr txBox="1"/>
              <p:nvPr/>
            </p:nvSpPr>
            <p:spPr>
              <a:xfrm>
                <a:off x="4213023" y="3244334"/>
                <a:ext cx="717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922EEE-2218-B44F-A397-BC5C5768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023" y="3244334"/>
                <a:ext cx="717953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08E61CAA-B2DB-2A41-8484-97374BCA33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3" y="3789040"/>
                <a:ext cx="8820472" cy="8259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result of consequent application of functions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composite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function or a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composition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Содержимое 2">
                <a:extLst>
                  <a:ext uri="{FF2B5EF4-FFF2-40B4-BE49-F238E27FC236}">
                    <a16:creationId xmlns:a16="http://schemas.microsoft.com/office/drawing/2014/main" id="{08E61CAA-B2DB-2A41-8484-97374BCA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3" y="3789040"/>
                <a:ext cx="8820472" cy="825993"/>
              </a:xfrm>
              <a:prstGeom prst="rect">
                <a:avLst/>
              </a:prstGeom>
              <a:blipFill>
                <a:blip r:embed="rId4"/>
                <a:stretch>
                  <a:fillRect l="-1007" t="-7576" r="-863"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Содержимое 2">
            <a:extLst>
              <a:ext uri="{FF2B5EF4-FFF2-40B4-BE49-F238E27FC236}">
                <a16:creationId xmlns:a16="http://schemas.microsoft.com/office/drawing/2014/main" id="{EBCCF1C4-337C-0841-88A9-189C45A93C7E}"/>
              </a:ext>
            </a:extLst>
          </p:cNvPr>
          <p:cNvSpPr txBox="1">
            <a:spLocks/>
          </p:cNvSpPr>
          <p:nvPr/>
        </p:nvSpPr>
        <p:spPr>
          <a:xfrm>
            <a:off x="168114" y="4601787"/>
            <a:ext cx="8820472" cy="8259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order of composition is crucially important!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ea typeface="Myriad Pro" charset="0"/>
                <a:cs typeface="Myriad Pro" charset="0"/>
              </a:rPr>
              <a:t>Example</a:t>
            </a:r>
            <a:r>
              <a:rPr lang="en-US" sz="2400" dirty="0">
                <a:ea typeface="Myriad Pro" charset="0"/>
                <a:cs typeface="Myriad Pro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82799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942819" y="2857500"/>
            <a:ext cx="3258362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</p:spTree>
    <p:extLst>
      <p:ext uri="{BB962C8B-B14F-4D97-AF65-F5344CB8AC3E}">
        <p14:creationId xmlns:p14="http://schemas.microsoft.com/office/powerpoint/2010/main" val="3271103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Vertical shift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𝑪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E11B23-AF0F-214F-8E31-AED27B29F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0446853-201C-2F48-ABEF-556447AE6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690" y="4125952"/>
            <a:ext cx="3309640" cy="24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Horizontal shift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85C6A6-D45B-3C46-9B93-17FF675B0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8D0B99-CC9A-FB48-8903-49C45952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690" y="4125952"/>
            <a:ext cx="3309640" cy="2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293858" y="2857500"/>
            <a:ext cx="2556284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7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Vertical contraction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𝑪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⋅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16B11C-8163-7946-A897-38487F133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60BFC6-CECF-4849-9996-899FB9615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690" y="4125952"/>
            <a:ext cx="3309640" cy="2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6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Horizontal contraction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𝑪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⋅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D9D4A-1D1A-C743-9192-F39A0F884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A8CF14-E7B1-8E49-A60A-D7B92D452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7690" y="4125952"/>
            <a:ext cx="3309640" cy="2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3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Absolute variable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|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7E845D-1A22-D648-A147-CC1ACE0C8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D41EF-2C04-4244-BCF1-C02328B14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4" y="4125952"/>
            <a:ext cx="3178832" cy="24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92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5121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Since we defined basic elementary functions, their graphs are considerably widely known. In the same time, the graph of an arbitrary elementary function is a comprehensive objects and plotting it remains challenging. </a:t>
            </a:r>
          </a:p>
        </p:txBody>
      </p:sp>
      <p:sp>
        <p:nvSpPr>
          <p:cNvPr id="15" name="Содержимое 2">
            <a:extLst>
              <a:ext uri="{FF2B5EF4-FFF2-40B4-BE49-F238E27FC236}">
                <a16:creationId xmlns:a16="http://schemas.microsoft.com/office/drawing/2014/main" id="{A4D7B5F8-B152-6040-B77F-8CD620617C1A}"/>
              </a:ext>
            </a:extLst>
          </p:cNvPr>
          <p:cNvSpPr txBox="1">
            <a:spLocks/>
          </p:cNvSpPr>
          <p:nvPr/>
        </p:nvSpPr>
        <p:spPr>
          <a:xfrm>
            <a:off x="161764" y="2132856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Still in certain cases we may get the graph of non-basic function by subsequently applying </a:t>
            </a:r>
            <a:r>
              <a:rPr lang="en-US" sz="2400" b="1" dirty="0">
                <a:solidFill>
                  <a:schemeClr val="accent2"/>
                </a:solidFill>
                <a:ea typeface="Myriad Pro" charset="0"/>
                <a:cs typeface="Myriad Pro" charset="0"/>
              </a:rPr>
              <a:t>simple</a:t>
            </a:r>
            <a:r>
              <a:rPr lang="en-US" sz="2400" dirty="0">
                <a:ea typeface="Myriad Pro" charset="0"/>
                <a:cs typeface="Myriad Pro" charset="0"/>
              </a:rPr>
              <a:t> transformation to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  <a:ea typeface="Myriad Pro" charset="0"/>
                    <a:cs typeface="Myriad Pro" charset="0"/>
                  </a:rPr>
                  <a:t>Absolute value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 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=|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|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6" name="Содержимое 2">
                <a:extLst>
                  <a:ext uri="{FF2B5EF4-FFF2-40B4-BE49-F238E27FC236}">
                    <a16:creationId xmlns:a16="http://schemas.microsoft.com/office/drawing/2014/main" id="{7467657A-9054-E641-A0F8-268BE2DCF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6" y="3032956"/>
                <a:ext cx="8820472" cy="1116124"/>
              </a:xfrm>
              <a:prstGeom prst="rect">
                <a:avLst/>
              </a:prstGeom>
              <a:blipFill>
                <a:blip r:embed="rId2"/>
                <a:stretch>
                  <a:fillRect l="-862" t="-67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AA3776-CC9C-F944-8EBC-97F9FCBE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25952"/>
            <a:ext cx="3902382" cy="2435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E92B79-C5DF-E543-862B-9EDDD313B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6912" y="4125952"/>
            <a:ext cx="2977648" cy="25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consider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Plot: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1)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+6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3)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)/2 +4     4) 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blipFill>
                <a:blip r:embed="rId2"/>
                <a:stretch>
                  <a:fillRect l="-1007" t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2265A-A108-3B4A-B5AB-1616DE14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>
          <a:xfrm>
            <a:off x="1135993" y="1916832"/>
            <a:ext cx="6872014" cy="40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37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consider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Plot: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1)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+6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3)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)/2 +4     4) 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blipFill>
                <a:blip r:embed="rId2"/>
                <a:stretch>
                  <a:fillRect l="-1007" t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2265A-A108-3B4A-B5AB-1616DE14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>
          <a:xfrm>
            <a:off x="1135993" y="1916832"/>
            <a:ext cx="6872014" cy="40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43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consider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Plot: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1)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+6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3)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)/2 +4     4) 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blipFill>
                <a:blip r:embed="rId2"/>
                <a:stretch>
                  <a:fillRect l="-1007" t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2265A-A108-3B4A-B5AB-1616DE14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>
          <a:xfrm>
            <a:off x="1135993" y="1916832"/>
            <a:ext cx="6872014" cy="40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2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Functions: graph transformations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consider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𝑥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Plot: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1)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+6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3)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)/2 +4     4) 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512168"/>
              </a:xfrm>
              <a:prstGeom prst="rect">
                <a:avLst/>
              </a:prstGeom>
              <a:blipFill>
                <a:blip r:embed="rId2"/>
                <a:stretch>
                  <a:fillRect l="-1007" t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42265A-A108-3B4A-B5AB-1616DE141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9"/>
          <a:stretch/>
        </p:blipFill>
        <p:spPr>
          <a:xfrm>
            <a:off x="1135993" y="1916832"/>
            <a:ext cx="6872014" cy="408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446875" y="2857500"/>
            <a:ext cx="225025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Sequences: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2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Sequences: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start our discussion of the functions properties and linked concepts with the simplest class of functions to study –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sequences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sequence is the function of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natural domain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blipFill>
                <a:blip r:embed="rId2"/>
                <a:stretch>
                  <a:fillRect l="-1006" t="-3623" b="-2899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27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573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Normally we treat various process in real life and mathematics as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functions</a:t>
            </a:r>
            <a:r>
              <a:rPr lang="en-US" sz="2400" dirty="0">
                <a:ea typeface="Myriad Pro" charset="0"/>
                <a:cs typeface="Myriad Pro" charset="0"/>
              </a:rPr>
              <a:t> of one or several variables. 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In order to properly define firstly we all need to agree on two basic concepts: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set</a:t>
            </a:r>
            <a:r>
              <a:rPr lang="en-US" sz="2400" dirty="0">
                <a:ea typeface="Myriad Pro" charset="0"/>
                <a:cs typeface="Myriad Pro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mapping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1504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Sequences: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start our discussion of the functions properties and linked concepts with the simplest class of functions to study –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sequences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sequence is the function of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natural domain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blipFill>
                <a:blip r:embed="rId2"/>
                <a:stretch>
                  <a:fillRect l="-1006" t="-3623" b="-2899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BF91816-7FB6-4E4D-8A28-38C9726B2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92895"/>
                <a:ext cx="8820472" cy="201622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appearance of sequences is quite essential for real life data.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For example, let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time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your algorithm needs to sort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real numbers (with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bubble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or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quick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sort). Since the number of elements of the array is essentially natural, thus you get a sequence.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BF91816-7FB6-4E4D-8A28-38C9726B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92895"/>
                <a:ext cx="8820472" cy="2016225"/>
              </a:xfrm>
              <a:prstGeom prst="rect">
                <a:avLst/>
              </a:prstGeom>
              <a:blipFill>
                <a:blip r:embed="rId3"/>
                <a:stretch>
                  <a:fillRect l="-1007" t="-3125" r="-432" b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44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Sequences: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start our discussion of the functions properties and linked concepts with the simplest class of functions to study –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sequences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sequence is the function of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natural domain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: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728192"/>
              </a:xfrm>
              <a:prstGeom prst="rect">
                <a:avLst/>
              </a:prstGeom>
              <a:blipFill>
                <a:blip r:embed="rId2"/>
                <a:stretch>
                  <a:fillRect l="-1006" t="-3623" b="-2899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BF91816-7FB6-4E4D-8A28-38C9726B2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92895"/>
                <a:ext cx="8820472" cy="201622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appearance of sequences is quite essential for real life data.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For example, let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be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time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your algorithm needs to sort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real numbers (with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bubble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or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quick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sort). Since the number of elements of the array is essentially natural, thus you get a sequence.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CBF91816-7FB6-4E4D-8A28-38C9726B2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92895"/>
                <a:ext cx="8820472" cy="2016225"/>
              </a:xfrm>
              <a:prstGeom prst="rect">
                <a:avLst/>
              </a:prstGeom>
              <a:blipFill>
                <a:blip r:embed="rId3"/>
                <a:stretch>
                  <a:fillRect l="-1007" t="-3125" r="-432" b="-18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A418AD9-2B83-0D40-8678-596680EF5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20" y="4509120"/>
                <a:ext cx="8820472" cy="2016225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domain of the sequence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discrete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sequence is basically the set of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counted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real numbers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sequence’s domain does not necessarily include all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𝑁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number of elements in the sequence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FA418AD9-2B83-0D40-8678-596680EF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0" y="4509120"/>
                <a:ext cx="8820472" cy="2016225"/>
              </a:xfrm>
              <a:prstGeom prst="rect">
                <a:avLst/>
              </a:prstGeom>
              <a:blipFill>
                <a:blip r:embed="rId4"/>
                <a:stretch>
                  <a:fillRect l="-862" t="-375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94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Sequences: definition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80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25922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Consider, for example, three sorting algorithms: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first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time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second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2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−6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+5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time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third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time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Which one is faster and how much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faster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if the number of elements in the array grows?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2592288"/>
              </a:xfrm>
              <a:prstGeom prst="rect">
                <a:avLst/>
              </a:prstGeom>
              <a:blipFill>
                <a:blip r:embed="rId2"/>
                <a:stretch>
                  <a:fillRect l="-1007" t="-2439" r="-1007" b="-58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93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25922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Consider, for example, three sorting algorithms: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first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time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second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2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−6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+5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time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third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ln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time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Which one is faster and how much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faster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if the number of elements in the array grows?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2592288"/>
              </a:xfrm>
              <a:prstGeom prst="rect">
                <a:avLst/>
              </a:prstGeom>
              <a:blipFill>
                <a:blip r:embed="rId2"/>
                <a:stretch>
                  <a:fillRect l="-1007" t="-2439" r="-1007" b="-58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1FFE7AA-BF15-5B40-8F83-C4E6B154F0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44384"/>
                <a:ext cx="8820472" cy="25922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order to understand that we need consider a relation of some pair of two those times. Obviously, the result is some new sequence: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−6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+5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dirty="0">
                    <a:ea typeface="Myriad Pro" charset="0"/>
                    <a:cs typeface="Myriad Pro" charset="0"/>
                  </a:rPr>
                </a:br>
                <a:r>
                  <a:rPr lang="en-US" sz="2400" dirty="0">
                    <a:ea typeface="Myriad Pro" charset="0"/>
                    <a:cs typeface="Myriad Pro" charset="0"/>
                  </a:rPr>
                  <a:t>How to compare those algorithms using our new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E1FFE7AA-BF15-5B40-8F83-C4E6B154F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44384"/>
                <a:ext cx="8820472" cy="2592288"/>
              </a:xfrm>
              <a:prstGeom prst="rect">
                <a:avLst/>
              </a:prstGeom>
              <a:blipFill>
                <a:blip r:embed="rId3"/>
                <a:stretch>
                  <a:fillRect l="-1007" t="-2427" r="-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612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is to gradually increase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determine how the sequence stabilizes.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blipFill>
                <a:blip r:embed="rId2"/>
                <a:stretch>
                  <a:fillRect l="-1007" t="-7246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343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is to gradually increase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determine how the sequence stabilizes.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blipFill>
                <a:blip r:embed="rId2"/>
                <a:stretch>
                  <a:fillRect l="-1007" t="-7246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78C42AB-F29F-B647-9C2E-E3433D6D1D80}"/>
              </a:ext>
            </a:extLst>
          </p:cNvPr>
          <p:cNvSpPr txBox="1">
            <a:spLocks/>
          </p:cNvSpPr>
          <p:nvPr/>
        </p:nvSpPr>
        <p:spPr>
          <a:xfrm>
            <a:off x="161764" y="1484784"/>
            <a:ext cx="8820472" cy="1152128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Here we have come up with the idea of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limit</a:t>
            </a:r>
            <a:r>
              <a:rPr lang="en-US" sz="2400" dirty="0">
                <a:ea typeface="Myriad Pro" charset="0"/>
                <a:cs typeface="Myriad Pro" charset="0"/>
              </a:rPr>
              <a:t> of the sequence – the real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number</a:t>
            </a:r>
            <a:r>
              <a:rPr lang="en-US" sz="2400" dirty="0">
                <a:ea typeface="Myriad Pro" charset="0"/>
                <a:cs typeface="Myriad Pro" charset="0"/>
              </a:rPr>
              <a:t> that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resembles</a:t>
            </a:r>
            <a:r>
              <a:rPr lang="en-US" sz="2400" dirty="0">
                <a:ea typeface="Myriad Pro" charset="0"/>
                <a:cs typeface="Myriad Pro" charset="0"/>
              </a:rPr>
              <a:t> our sequence the most as the element’s number infinitely grows (</a:t>
            </a:r>
            <a:r>
              <a:rPr lang="en-US" sz="2400" i="1" dirty="0">
                <a:ea typeface="Myriad Pro" charset="0"/>
                <a:cs typeface="Myriad Pro" charset="0"/>
              </a:rPr>
              <a:t>approaches infinity</a:t>
            </a:r>
            <a:r>
              <a:rPr lang="en-US" sz="2400" dirty="0">
                <a:ea typeface="Myriad Pro" charset="0"/>
                <a:cs typeface="Myriad Pro" charset="0"/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EDE00B92-81F5-DF46-A368-6D033C791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EDE00B92-81F5-DF46-A368-6D033C79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blipFill>
                <a:blip r:embed="rId3"/>
                <a:stretch>
                  <a:fillRect t="-51429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12CE0-61AE-5C44-8604-637AD6687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76" y="2852936"/>
            <a:ext cx="4428980" cy="25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2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is to gradually increase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determine how the sequence stabilizes.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blipFill>
                <a:blip r:embed="rId2"/>
                <a:stretch>
                  <a:fillRect l="-1007" t="-7246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78C42AB-F29F-B647-9C2E-E3433D6D1D80}"/>
              </a:ext>
            </a:extLst>
          </p:cNvPr>
          <p:cNvSpPr txBox="1">
            <a:spLocks/>
          </p:cNvSpPr>
          <p:nvPr/>
        </p:nvSpPr>
        <p:spPr>
          <a:xfrm>
            <a:off x="161764" y="1484784"/>
            <a:ext cx="8820472" cy="1152128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Here we have come up with the idea of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limit</a:t>
            </a:r>
            <a:r>
              <a:rPr lang="en-US" sz="2400" dirty="0">
                <a:ea typeface="Myriad Pro" charset="0"/>
                <a:cs typeface="Myriad Pro" charset="0"/>
              </a:rPr>
              <a:t> of the sequence – the real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number</a:t>
            </a:r>
            <a:r>
              <a:rPr lang="en-US" sz="2400" dirty="0">
                <a:ea typeface="Myriad Pro" charset="0"/>
                <a:cs typeface="Myriad Pro" charset="0"/>
              </a:rPr>
              <a:t> that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resembles</a:t>
            </a:r>
            <a:r>
              <a:rPr lang="en-US" sz="2400" dirty="0">
                <a:ea typeface="Myriad Pro" charset="0"/>
                <a:cs typeface="Myriad Pro" charset="0"/>
              </a:rPr>
              <a:t> our sequence the most as the element’s number infinitely grows (</a:t>
            </a:r>
            <a:r>
              <a:rPr lang="en-US" sz="2400" i="1" dirty="0">
                <a:ea typeface="Myriad Pro" charset="0"/>
                <a:cs typeface="Myriad Pro" charset="0"/>
              </a:rPr>
              <a:t>approaches infinity</a:t>
            </a:r>
            <a:r>
              <a:rPr lang="en-US" sz="2400" dirty="0">
                <a:ea typeface="Myriad Pro" charset="0"/>
                <a:cs typeface="Myriad Pro" charset="0"/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blipFill>
                <a:blip r:embed="rId3"/>
                <a:stretch>
                  <a:fillRect l="-2011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EDE00B92-81F5-DF46-A368-6D033C791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EDE00B92-81F5-DF46-A368-6D033C79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blipFill>
                <a:blip r:embed="rId4"/>
                <a:stretch>
                  <a:fillRect t="-51429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12CE0-61AE-5C44-8604-637AD668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76" y="2852936"/>
            <a:ext cx="4428980" cy="25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99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is to gradually increase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determine how the sequence stabilizes.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blipFill>
                <a:blip r:embed="rId2"/>
                <a:stretch>
                  <a:fillRect l="-1007" t="-7246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78C42AB-F29F-B647-9C2E-E3433D6D1D80}"/>
              </a:ext>
            </a:extLst>
          </p:cNvPr>
          <p:cNvSpPr txBox="1">
            <a:spLocks/>
          </p:cNvSpPr>
          <p:nvPr/>
        </p:nvSpPr>
        <p:spPr>
          <a:xfrm>
            <a:off x="161764" y="1484784"/>
            <a:ext cx="8820472" cy="1152128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Here we have come up with the idea of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limit</a:t>
            </a:r>
            <a:r>
              <a:rPr lang="en-US" sz="2400" dirty="0">
                <a:ea typeface="Myriad Pro" charset="0"/>
                <a:cs typeface="Myriad Pro" charset="0"/>
              </a:rPr>
              <a:t> of the sequence – the real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number</a:t>
            </a:r>
            <a:r>
              <a:rPr lang="en-US" sz="2400" dirty="0">
                <a:ea typeface="Myriad Pro" charset="0"/>
                <a:cs typeface="Myriad Pro" charset="0"/>
              </a:rPr>
              <a:t> that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resembles</a:t>
            </a:r>
            <a:r>
              <a:rPr lang="en-US" sz="2400" dirty="0">
                <a:ea typeface="Myriad Pro" charset="0"/>
                <a:cs typeface="Myriad Pro" charset="0"/>
              </a:rPr>
              <a:t> our sequence the most as the element’s number infinitely grows (</a:t>
            </a:r>
            <a:r>
              <a:rPr lang="en-US" sz="2400" i="1" dirty="0">
                <a:ea typeface="Myriad Pro" charset="0"/>
                <a:cs typeface="Myriad Pro" charset="0"/>
              </a:rPr>
              <a:t>approaches infinity</a:t>
            </a:r>
            <a:r>
              <a:rPr lang="en-US" sz="2400" dirty="0">
                <a:ea typeface="Myriad Pro" charset="0"/>
                <a:cs typeface="Myriad Pro" charset="0"/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blipFill>
                <a:blip r:embed="rId3"/>
                <a:stretch>
                  <a:fillRect l="-2011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1ED11BB8-42AF-244F-B83A-897FB13BF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789040"/>
                <a:ext cx="4410236" cy="144016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the limit, then we guarantee, that the sequence stops to deviate significantly from it starting from some point.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1ED11BB8-42AF-244F-B83A-897FB13BF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789040"/>
                <a:ext cx="4410236" cy="1440160"/>
              </a:xfrm>
              <a:prstGeom prst="rect">
                <a:avLst/>
              </a:prstGeom>
              <a:blipFill>
                <a:blip r:embed="rId4"/>
                <a:stretch>
                  <a:fillRect l="-2011" t="-4348" b="-104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C52931-54F1-5F46-AF51-C46D6A3AB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4976" y="2992394"/>
            <a:ext cx="4428980" cy="229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4265F2D-26BD-AD46-A815-BDEAD34588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24265F2D-26BD-AD46-A815-BDEAD3458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blipFill>
                <a:blip r:embed="rId6"/>
                <a:stretch>
                  <a:fillRect t="-51429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81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definition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idea here is to gradually increase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determine how the sequence stabilizes.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864096"/>
              </a:xfrm>
              <a:prstGeom prst="rect">
                <a:avLst/>
              </a:prstGeom>
              <a:blipFill>
                <a:blip r:embed="rId2"/>
                <a:stretch>
                  <a:fillRect l="-1007" t="-7246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Содержимое 2">
            <a:extLst>
              <a:ext uri="{FF2B5EF4-FFF2-40B4-BE49-F238E27FC236}">
                <a16:creationId xmlns:a16="http://schemas.microsoft.com/office/drawing/2014/main" id="{278C42AB-F29F-B647-9C2E-E3433D6D1D80}"/>
              </a:ext>
            </a:extLst>
          </p:cNvPr>
          <p:cNvSpPr txBox="1">
            <a:spLocks/>
          </p:cNvSpPr>
          <p:nvPr/>
        </p:nvSpPr>
        <p:spPr>
          <a:xfrm>
            <a:off x="161764" y="1484784"/>
            <a:ext cx="8820472" cy="1152128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Here we have come up with the idea of the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limit</a:t>
            </a:r>
            <a:r>
              <a:rPr lang="en-US" sz="2400" dirty="0">
                <a:ea typeface="Myriad Pro" charset="0"/>
                <a:cs typeface="Myriad Pro" charset="0"/>
              </a:rPr>
              <a:t> of the sequence – the real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number</a:t>
            </a:r>
            <a:r>
              <a:rPr lang="en-US" sz="2400" dirty="0">
                <a:ea typeface="Myriad Pro" charset="0"/>
                <a:cs typeface="Myriad Pro" charset="0"/>
              </a:rPr>
              <a:t> that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resembles</a:t>
            </a:r>
            <a:r>
              <a:rPr lang="en-US" sz="2400" dirty="0">
                <a:ea typeface="Myriad Pro" charset="0"/>
                <a:cs typeface="Myriad Pro" charset="0"/>
              </a:rPr>
              <a:t> our sequence the most as the element’s number infinitely grows (</a:t>
            </a:r>
            <a:r>
              <a:rPr lang="en-US" sz="2400" i="1" dirty="0">
                <a:ea typeface="Myriad Pro" charset="0"/>
                <a:cs typeface="Myriad Pro" charset="0"/>
              </a:rPr>
              <a:t>approaches infinity</a:t>
            </a:r>
            <a:r>
              <a:rPr lang="en-US" sz="2400" dirty="0">
                <a:ea typeface="Myriad Pro" charset="0"/>
                <a:cs typeface="Myriad Pro" charset="0"/>
              </a:rPr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notation: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9840F261-E984-F543-90FF-FEFABE6E7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780928"/>
                <a:ext cx="4410236" cy="1008112"/>
              </a:xfrm>
              <a:prstGeom prst="rect">
                <a:avLst/>
              </a:prstGeom>
              <a:blipFill>
                <a:blip r:embed="rId3"/>
                <a:stretch>
                  <a:fillRect l="-2011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1ED11BB8-42AF-244F-B83A-897FB13BFC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789040"/>
                <a:ext cx="4050196" cy="115212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&gt;0:∃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that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⟹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⟹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yriad Pro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yriad Pro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yriad Pro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Myriad Pro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1ED11BB8-42AF-244F-B83A-897FB13BF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789040"/>
                <a:ext cx="4050196" cy="1152128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E40CAA-E87F-A643-83E6-9455B53F9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4977" y="2992394"/>
            <a:ext cx="4428978" cy="229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AD80502E-E469-E549-B93D-9D8C9286F8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1" name="Содержимое 2">
                <a:extLst>
                  <a:ext uri="{FF2B5EF4-FFF2-40B4-BE49-F238E27FC236}">
                    <a16:creationId xmlns:a16="http://schemas.microsoft.com/office/drawing/2014/main" id="{AD80502E-E469-E549-B93D-9D8C9286F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72038"/>
                <a:ext cx="4410236" cy="432048"/>
              </a:xfrm>
              <a:prstGeom prst="rect">
                <a:avLst/>
              </a:prstGeom>
              <a:blipFill>
                <a:blip r:embed="rId6"/>
                <a:stretch>
                  <a:fillRect t="-51429" b="-2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06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B90A8168-EFDF-ED4C-A302-B28D2BBDC96F}"/>
              </a:ext>
            </a:extLst>
          </p:cNvPr>
          <p:cNvSpPr txBox="1">
            <a:spLocks/>
          </p:cNvSpPr>
          <p:nvPr/>
        </p:nvSpPr>
        <p:spPr>
          <a:xfrm>
            <a:off x="161764" y="631624"/>
            <a:ext cx="8820472" cy="1573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Normally we treat various process in real life and mathematics as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functions</a:t>
            </a:r>
            <a:r>
              <a:rPr lang="en-US" sz="2400" dirty="0">
                <a:ea typeface="Myriad Pro" charset="0"/>
                <a:cs typeface="Myriad Pro" charset="0"/>
              </a:rPr>
              <a:t> of one or several variables. 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In order to properly define firstly we all need to agree on two basic concepts: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set</a:t>
            </a:r>
            <a:r>
              <a:rPr lang="en-US" sz="2400" dirty="0">
                <a:ea typeface="Myriad Pro" charset="0"/>
                <a:cs typeface="Myriad Pro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mapping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B4A6E870-E745-E449-91D3-92D8C9F209A2}"/>
              </a:ext>
            </a:extLst>
          </p:cNvPr>
          <p:cNvSpPr txBox="1">
            <a:spLocks/>
          </p:cNvSpPr>
          <p:nvPr/>
        </p:nvSpPr>
        <p:spPr>
          <a:xfrm>
            <a:off x="161764" y="2255545"/>
            <a:ext cx="6282444" cy="3184211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set</a:t>
            </a:r>
            <a:r>
              <a:rPr lang="en-US" sz="2400" dirty="0">
                <a:ea typeface="Myriad Pro" charset="0"/>
                <a:cs typeface="Myriad Pro" charset="0"/>
              </a:rPr>
              <a:t> (is commonly called non-definable and fundamental) is an entity, a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collection</a:t>
            </a:r>
            <a:r>
              <a:rPr lang="en-US" sz="2400" dirty="0">
                <a:ea typeface="Myriad Pro" charset="0"/>
                <a:cs typeface="Myriad Pro" charset="0"/>
              </a:rPr>
              <a:t> of some objects: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An object either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belongs</a:t>
            </a:r>
            <a:r>
              <a:rPr lang="en-US" sz="2400" dirty="0">
                <a:ea typeface="Myriad Pro" charset="0"/>
                <a:cs typeface="Myriad Pro" charset="0"/>
              </a:rPr>
              <a:t> to the set or do not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One object could be included in the set only one time</a:t>
            </a: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sz="2400" dirty="0">
                <a:ea typeface="Myriad Pro" charset="0"/>
                <a:cs typeface="Myriad Pro" charset="0"/>
              </a:rPr>
              <a:t>There is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no order</a:t>
            </a:r>
            <a:r>
              <a:rPr lang="en-US" sz="2400" dirty="0">
                <a:ea typeface="Myriad Pro" charset="0"/>
                <a:cs typeface="Myriad Pro" charset="0"/>
              </a:rPr>
              <a:t> (even if it is trivial) on objects of the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87F48C0C-5C71-6C4A-B5D7-D33D2D8357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439756"/>
                <a:ext cx="8820472" cy="101358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Sets are usually denoted by capital letters: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…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fact of belonging to the set is denoted as: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𝐴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5" name="Содержимое 2">
                <a:extLst>
                  <a:ext uri="{FF2B5EF4-FFF2-40B4-BE49-F238E27FC236}">
                    <a16:creationId xmlns:a16="http://schemas.microsoft.com/office/drawing/2014/main" id="{87F48C0C-5C71-6C4A-B5D7-D33D2D835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439756"/>
                <a:ext cx="8820472" cy="1013580"/>
              </a:xfrm>
              <a:prstGeom prst="rect">
                <a:avLst/>
              </a:prstGeom>
              <a:blipFill>
                <a:blip r:embed="rId2"/>
                <a:stretch>
                  <a:fillRect l="-1007" t="-6173" b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9BBD35BE-7C61-8340-9B76-90A5B69D5A9A}"/>
              </a:ext>
            </a:extLst>
          </p:cNvPr>
          <p:cNvSpPr/>
          <p:nvPr/>
        </p:nvSpPr>
        <p:spPr>
          <a:xfrm>
            <a:off x="6705110" y="2482232"/>
            <a:ext cx="2016224" cy="2680155"/>
          </a:xfrm>
          <a:prstGeom prst="ellipse">
            <a:avLst/>
          </a:prstGeom>
          <a:ln w="603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C0C70AC-4FCD-EB4A-957A-E6D1B33CA006}"/>
              </a:ext>
            </a:extLst>
          </p:cNvPr>
          <p:cNvSpPr/>
          <p:nvPr/>
        </p:nvSpPr>
        <p:spPr>
          <a:xfrm>
            <a:off x="7452764" y="307223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A1D65-D11F-D141-9696-D1C4D6BA58FD}"/>
              </a:ext>
            </a:extLst>
          </p:cNvPr>
          <p:cNvSpPr txBox="1"/>
          <p:nvPr/>
        </p:nvSpPr>
        <p:spPr>
          <a:xfrm>
            <a:off x="7524772" y="28441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endParaRPr lang="ru-RU" i="1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AC7DE67-C892-6B45-A225-88C4C1902225}"/>
              </a:ext>
            </a:extLst>
          </p:cNvPr>
          <p:cNvSpPr/>
          <p:nvPr/>
        </p:nvSpPr>
        <p:spPr>
          <a:xfrm>
            <a:off x="7956376" y="430512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E5BB50-BDA3-9246-AFD9-425F090BB2C3}"/>
              </a:ext>
            </a:extLst>
          </p:cNvPr>
          <p:cNvSpPr txBox="1"/>
          <p:nvPr/>
        </p:nvSpPr>
        <p:spPr>
          <a:xfrm>
            <a:off x="8028384" y="40770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  <a:endParaRPr lang="ru-RU" i="1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2D99D15-53AE-0841-BF93-5B9F66205922}"/>
              </a:ext>
            </a:extLst>
          </p:cNvPr>
          <p:cNvSpPr/>
          <p:nvPr/>
        </p:nvSpPr>
        <p:spPr>
          <a:xfrm>
            <a:off x="7034281" y="418788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9353AE-F600-7345-A5DA-4284F3A162D4}"/>
              </a:ext>
            </a:extLst>
          </p:cNvPr>
          <p:cNvSpPr txBox="1"/>
          <p:nvPr/>
        </p:nvSpPr>
        <p:spPr>
          <a:xfrm>
            <a:off x="7106289" y="395983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837908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Sequences: examples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34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1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82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53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</m:fun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 b="-4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CE97962B-1885-6243-A2EE-907A524D4A41}"/>
              </a:ext>
            </a:extLst>
          </p:cNvPr>
          <p:cNvSpPr txBox="1">
            <a:spLocks/>
          </p:cNvSpPr>
          <p:nvPr/>
        </p:nvSpPr>
        <p:spPr>
          <a:xfrm>
            <a:off x="161764" y="3177585"/>
            <a:ext cx="8820472" cy="467440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product of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bounded</a:t>
            </a:r>
            <a:r>
              <a:rPr lang="en-US" sz="2400" dirty="0">
                <a:ea typeface="Myriad Pro" charset="0"/>
                <a:cs typeface="Myriad Pro" charset="0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infinitesimal</a:t>
            </a:r>
            <a:r>
              <a:rPr lang="en-US" sz="2400" dirty="0">
                <a:ea typeface="Myriad Pro" charset="0"/>
                <a:cs typeface="Myriad Pro" charset="0"/>
              </a:rPr>
              <a:t> is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infinitesimal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582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63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This sequence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unbounded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approaches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This is not the same!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blipFill>
                <a:blip r:embed="rId5"/>
                <a:stretch>
                  <a:fillRect l="-1006" t="-5882" b="-88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85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This sequence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unbounded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approaches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This is not the same!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blipFill>
                <a:blip r:embed="rId5"/>
                <a:stretch>
                  <a:fillRect l="-1006" t="-5882" b="-88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2CDF874-7DAB-114C-928A-BBC59D01D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130128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2CDF874-7DAB-114C-928A-BBC59D01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130128"/>
                <a:ext cx="8820472" cy="827479"/>
              </a:xfrm>
              <a:prstGeom prst="rect">
                <a:avLst/>
              </a:prstGeom>
              <a:blipFill>
                <a:blip r:embed="rId6"/>
                <a:stretch>
                  <a:fillRect l="-1007" t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900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examples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ea typeface="Myriad Pro" charset="0"/>
                    <a:cs typeface="Myriad Pro" charset="0"/>
                  </a:rPr>
                  <a:t>his sequence has the limit equal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it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infinitesimal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B1CC0596-3A56-0F4C-9DD3-260B5E28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628800"/>
                <a:ext cx="8820472" cy="432048"/>
              </a:xfrm>
              <a:prstGeom prst="rect">
                <a:avLst/>
              </a:prstGeom>
              <a:blipFill>
                <a:blip r:embed="rId3"/>
                <a:stretch>
                  <a:fillRect l="-1006" t="-10811" b="-27027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8B7D4647-3926-0C46-B274-065510188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40256"/>
                <a:ext cx="8820472" cy="827479"/>
              </a:xfrm>
              <a:prstGeom prst="rect">
                <a:avLst/>
              </a:prstGeom>
              <a:blipFill>
                <a:blip r:embed="rId4"/>
                <a:stretch>
                  <a:fillRect l="-1007" t="-7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This sequence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unbounded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approaches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This is not the same!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CE97962B-1885-6243-A2EE-907A524D4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177584"/>
                <a:ext cx="8820472" cy="827479"/>
              </a:xfrm>
              <a:prstGeom prst="rect">
                <a:avLst/>
              </a:prstGeom>
              <a:blipFill>
                <a:blip r:embed="rId5"/>
                <a:stretch>
                  <a:fillRect l="-1006" t="-5882" b="-88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2CDF874-7DAB-114C-928A-BBC59D01D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130128"/>
                <a:ext cx="8820472" cy="82747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2CDF874-7DAB-114C-928A-BBC59D01D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130128"/>
                <a:ext cx="8820472" cy="827479"/>
              </a:xfrm>
              <a:prstGeom prst="rect">
                <a:avLst/>
              </a:prstGeom>
              <a:blipFill>
                <a:blip r:embed="rId6"/>
                <a:stretch>
                  <a:fillRect l="-1007" t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4AB1CD15-4F72-194A-AB57-A524689509A6}"/>
              </a:ext>
            </a:extLst>
          </p:cNvPr>
          <p:cNvSpPr txBox="1">
            <a:spLocks/>
          </p:cNvSpPr>
          <p:nvPr/>
        </p:nvSpPr>
        <p:spPr>
          <a:xfrm>
            <a:off x="161372" y="5086864"/>
            <a:ext cx="8820472" cy="827479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This sequence is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has no limit</a:t>
            </a:r>
            <a:r>
              <a:rPr lang="en-US" sz="2400" dirty="0">
                <a:ea typeface="Myriad Pro" charset="0"/>
                <a:cs typeface="Myriad Pro" charset="0"/>
              </a:rPr>
              <a:t> or it does not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converge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357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Sequences: arithmetic rules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4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Another essential concept concerning sets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subsets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subset is any set of (not necessarily all) elements of the given set. For example: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(empty set)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∅⊂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saturday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sunday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⊂{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good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days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of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the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week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}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blipFill>
                <a:blip r:embed="rId2"/>
                <a:stretch>
                  <a:fillRect l="-1006" t="-2809" r="-1293" b="-11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720170-CDA7-324F-A3B5-07AF7DDCF0B3}"/>
              </a:ext>
            </a:extLst>
          </p:cNvPr>
          <p:cNvSpPr txBox="1">
            <a:spLocks/>
          </p:cNvSpPr>
          <p:nvPr/>
        </p:nvSpPr>
        <p:spPr>
          <a:xfrm>
            <a:off x="160222" y="5270671"/>
            <a:ext cx="8820472" cy="1167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28B4-CBCA-F54C-A1D2-1D2D536C85D3}"/>
              </a:ext>
            </a:extLst>
          </p:cNvPr>
          <p:cNvSpPr txBox="1"/>
          <p:nvPr/>
        </p:nvSpPr>
        <p:spPr>
          <a:xfrm>
            <a:off x="3030279" y="614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66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arithmetic rules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avoid calculation by the definition every time, one could use arithmetic rules for limits.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one need to find: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251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arithmetic rules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avoid calculation by the definition every time, one could use arithmetic rules for limits.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one need to find: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±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sum/difference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product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division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Note that it is only true if all right side limits exist!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blipFill>
                <a:blip r:embed="rId3"/>
                <a:stretch>
                  <a:fillRect l="-1007" t="-8904" b="-47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837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arithmetic rules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avoid calculation by the definition every time, one could use arithmetic rules for limits.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one need to find: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C2E7D96-6C09-F74B-9256-C731B1B42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437113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endParaRPr lang="en-US" sz="2400" b="0" i="1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+5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C2E7D96-6C09-F74B-9256-C731B1B4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437113"/>
                <a:ext cx="8820472" cy="1008112"/>
              </a:xfrm>
              <a:prstGeom prst="rect">
                <a:avLst/>
              </a:prstGeom>
              <a:blipFill>
                <a:blip r:embed="rId3"/>
                <a:stretch>
                  <a:fillRect l="-1007" t="-6173" b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±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sum/difference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product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division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Note that it is only true if all right side limits exist!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blipFill>
                <a:blip r:embed="rId4"/>
                <a:stretch>
                  <a:fillRect l="-1007" t="-8904" b="-47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382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arithmetic rules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To avoid calculation by the definition every time, one could use arithmetic rules for limits.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one need to find: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60A7D154-6510-FA47-8BDC-C34E49BA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412776"/>
                <a:ext cx="8820472" cy="1008112"/>
              </a:xfrm>
              <a:prstGeom prst="rect">
                <a:avLst/>
              </a:prstGeom>
              <a:blipFill>
                <a:blip r:embed="rId2"/>
                <a:stretch>
                  <a:fillRect l="-1007" t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C2E7D96-6C09-F74B-9256-C731B1B42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437113"/>
                <a:ext cx="8820472" cy="100811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5⋅4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−6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4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−6⋅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+5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DC2E7D96-6C09-F74B-9256-C731B1B42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437113"/>
                <a:ext cx="8820472" cy="1008112"/>
              </a:xfrm>
              <a:prstGeom prst="rect">
                <a:avLst/>
              </a:prstGeom>
              <a:blipFill>
                <a:blip r:embed="rId3"/>
                <a:stretch>
                  <a:fillRect l="-1007" t="-6173" b="-12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±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sum/difference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⋅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product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Myriad Pro" charset="0"/>
                                    <a:cs typeface="Myriad Pro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(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division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Note that it is only true if all right side limits exist!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D6627096-2A3E-1541-A446-D7A5A7E3D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433358"/>
                <a:ext cx="8820472" cy="1859737"/>
              </a:xfrm>
              <a:prstGeom prst="rect">
                <a:avLst/>
              </a:prstGeom>
              <a:blipFill>
                <a:blip r:embed="rId4"/>
                <a:stretch>
                  <a:fillRect l="-1007" t="-8904" b="-47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5728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Sequences: series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39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series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Another famous example of sequences and its limits are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series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we construct another sequence out of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series (upon its existence the series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convergent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blipFill>
                <a:blip r:embed="rId2"/>
                <a:stretch>
                  <a:fillRect l="-1007" t="-3774" r="-432" b="-8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133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series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Another famous example of sequences and its limits are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series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we construct another sequence out of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series (upon its existence the series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convergent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blipFill>
                <a:blip r:embed="rId2"/>
                <a:stretch>
                  <a:fillRect l="-1007" t="-3774" r="-432" b="-8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blipFill>
                <a:blip r:embed="rId3"/>
                <a:stretch>
                  <a:fillRect l="-2011" t="-5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487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series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Another famous example of sequences and its limits are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series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we construct another sequence out of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series (upon its existence the series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convergent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blipFill>
                <a:blip r:embed="rId2"/>
                <a:stretch>
                  <a:fillRect l="-1007" t="-3774" r="-432" b="-8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blipFill>
                <a:blip r:embed="rId3"/>
                <a:stretch>
                  <a:fillRect l="-2011" t="-5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013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series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5040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Another famous example of sequences and its limits are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series</a:t>
            </a:r>
            <a:r>
              <a:rPr lang="en-US" sz="2400" dirty="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Assume that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we construct another sequence out of it: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called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series (upon its existence the series is called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convergent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CEA0759-3036-0D42-B06E-F5E955D4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1125672"/>
                <a:ext cx="8820472" cy="2015296"/>
              </a:xfrm>
              <a:prstGeom prst="rect">
                <a:avLst/>
              </a:prstGeom>
              <a:blipFill>
                <a:blip r:embed="rId2"/>
                <a:stretch>
                  <a:fillRect l="-1007" t="-3774" r="-432" b="-8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+…+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088E516C-A5BF-564E-8B70-27EE8945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12976"/>
                <a:ext cx="4410236" cy="1080119"/>
              </a:xfrm>
              <a:prstGeom prst="rect">
                <a:avLst/>
              </a:prstGeom>
              <a:blipFill>
                <a:blip r:embed="rId3"/>
                <a:stretch>
                  <a:fillRect l="-2011" t="-58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828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Sequences: definition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4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Another essential concept concerning sets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subsets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subset is any set of (not necessarily all) elements of the given set. For example: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(empty set)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∅⊂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saturday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sunday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⊂{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good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days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of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the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week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}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blipFill>
                <a:blip r:embed="rId2"/>
                <a:stretch>
                  <a:fillRect l="-1006" t="-2809" r="-1293" b="-11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68280E-EE17-8C42-8150-6289CD29B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222" y="2894408"/>
                <a:ext cx="8820472" cy="233479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consider primarily numerical sets: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Natural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1, 2, 3, 4…</m:t>
                        </m: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Integer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={0, 1, −1, 2, −2, …}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Rational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den>
                        </m:f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Real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…}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68280E-EE17-8C42-8150-6289CD29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2" y="2894408"/>
                <a:ext cx="8820472" cy="2334791"/>
              </a:xfrm>
              <a:prstGeom prst="rect">
                <a:avLst/>
              </a:prstGeom>
              <a:blipFill>
                <a:blip r:embed="rId3"/>
                <a:stretch>
                  <a:fillRect l="-1007" t="-3261" b="-2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720170-CDA7-324F-A3B5-07AF7DDCF0B3}"/>
              </a:ext>
            </a:extLst>
          </p:cNvPr>
          <p:cNvSpPr txBox="1">
            <a:spLocks/>
          </p:cNvSpPr>
          <p:nvPr/>
        </p:nvSpPr>
        <p:spPr>
          <a:xfrm>
            <a:off x="160222" y="5270671"/>
            <a:ext cx="8820472" cy="1167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28B4-CBCA-F54C-A1D2-1D2D536C85D3}"/>
              </a:ext>
            </a:extLst>
          </p:cNvPr>
          <p:cNvSpPr txBox="1"/>
          <p:nvPr/>
        </p:nvSpPr>
        <p:spPr>
          <a:xfrm>
            <a:off x="3030279" y="614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6578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definition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sequence: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it have a limit?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blipFill>
                <a:blip r:embed="rId2"/>
                <a:stretch>
                  <a:fillRect l="-1007" t="-4717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962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definition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sequence: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it have a limit?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blipFill>
                <a:blip r:embed="rId2"/>
                <a:stretch>
                  <a:fillRect l="-1007" t="-4717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749A0EEF-C7C5-1C40-9E50-C2B1ED3E397B}"/>
              </a:ext>
            </a:extLst>
          </p:cNvPr>
          <p:cNvSpPr txBox="1">
            <a:spLocks/>
          </p:cNvSpPr>
          <p:nvPr/>
        </p:nvSpPr>
        <p:spPr>
          <a:xfrm>
            <a:off x="161764" y="2060848"/>
            <a:ext cx="8820472" cy="81947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Monotone convergence theorem</a:t>
            </a:r>
            <a:r>
              <a:rPr lang="en-US" sz="2400" dirty="0">
                <a:ea typeface="Myriad Pro" charset="0"/>
                <a:cs typeface="Myriad Pro" charset="0"/>
              </a:rPr>
              <a:t>: if a sequence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increases</a:t>
            </a:r>
            <a:r>
              <a:rPr lang="en-US" sz="2400" dirty="0">
                <a:ea typeface="Myriad Pro" charset="0"/>
                <a:cs typeface="Myriad Pro" charset="0"/>
              </a:rPr>
              <a:t> and has an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upper</a:t>
            </a:r>
            <a:r>
              <a:rPr lang="en-US" sz="2400" dirty="0">
                <a:ea typeface="Myriad Pro" charset="0"/>
                <a:cs typeface="Myriad Pro" charset="0"/>
              </a:rPr>
              <a:t> boundary, then it converges.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7F11856C-DBB2-DC43-B8BF-67B4F4A61D17}"/>
              </a:ext>
            </a:extLst>
          </p:cNvPr>
          <p:cNvSpPr txBox="1">
            <a:spLocks/>
          </p:cNvSpPr>
          <p:nvPr/>
        </p:nvSpPr>
        <p:spPr>
          <a:xfrm>
            <a:off x="161764" y="2979712"/>
            <a:ext cx="4410236" cy="11693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Same applies for the case of decreasing sequence with lower boundary.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67F573-2F47-4141-8EBB-94F0D1904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717032"/>
            <a:ext cx="4094571" cy="18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86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definition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e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sequence: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Does it have a limit?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340768"/>
              </a:xfrm>
              <a:prstGeom prst="rect">
                <a:avLst/>
              </a:prstGeom>
              <a:blipFill>
                <a:blip r:embed="rId2"/>
                <a:stretch>
                  <a:fillRect l="-1007" t="-4717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749A0EEF-C7C5-1C40-9E50-C2B1ED3E397B}"/>
              </a:ext>
            </a:extLst>
          </p:cNvPr>
          <p:cNvSpPr txBox="1">
            <a:spLocks/>
          </p:cNvSpPr>
          <p:nvPr/>
        </p:nvSpPr>
        <p:spPr>
          <a:xfrm>
            <a:off x="161764" y="2060848"/>
            <a:ext cx="8820472" cy="819472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Monotone convergence theorem</a:t>
            </a:r>
            <a:r>
              <a:rPr lang="en-US" sz="2400" dirty="0">
                <a:ea typeface="Myriad Pro" charset="0"/>
                <a:cs typeface="Myriad Pro" charset="0"/>
              </a:rPr>
              <a:t>: if a sequence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increases</a:t>
            </a:r>
            <a:r>
              <a:rPr lang="en-US" sz="2400" dirty="0">
                <a:ea typeface="Myriad Pro" charset="0"/>
                <a:cs typeface="Myriad Pro" charset="0"/>
              </a:rPr>
              <a:t> and has an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upper</a:t>
            </a:r>
            <a:r>
              <a:rPr lang="en-US" sz="2400" dirty="0">
                <a:ea typeface="Myriad Pro" charset="0"/>
                <a:cs typeface="Myriad Pro" charset="0"/>
              </a:rPr>
              <a:t> boundary, then it converges.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7F11856C-DBB2-DC43-B8BF-67B4F4A61D17}"/>
              </a:ext>
            </a:extLst>
          </p:cNvPr>
          <p:cNvSpPr txBox="1">
            <a:spLocks/>
          </p:cNvSpPr>
          <p:nvPr/>
        </p:nvSpPr>
        <p:spPr>
          <a:xfrm>
            <a:off x="161764" y="2979712"/>
            <a:ext cx="4410236" cy="11693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Same applies for the case of decreasing sequence with lower boundary.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3015FA3-4A5A-6B4F-BC9F-B2620BE00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248472"/>
                <a:ext cx="4410236" cy="2132856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increases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and has an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upper boundary 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(e.g.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3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)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Its limit is called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𝑒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:</a:t>
                </a:r>
                <a:br>
                  <a:rPr lang="en-US" sz="2400" dirty="0">
                    <a:ea typeface="Myriad Pro" charset="0"/>
                    <a:cs typeface="Myriad Pro" charset="0"/>
                  </a:rPr>
                </a:br>
                <a:br>
                  <a:rPr lang="en-US" sz="2400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𝑒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63015FA3-4A5A-6B4F-BC9F-B2620BE0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248472"/>
                <a:ext cx="4410236" cy="2132856"/>
              </a:xfrm>
              <a:prstGeom prst="rect">
                <a:avLst/>
              </a:prstGeom>
              <a:blipFill>
                <a:blip r:embed="rId3"/>
                <a:stretch>
                  <a:fillRect l="-2006" t="-2941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67F573-2F47-4141-8EBB-94F0D1904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717032"/>
            <a:ext cx="4094571" cy="18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4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The indeterminate forms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7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indeterminate forms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Sometimes the direct application of the arithmetic rules to the limit may result in some frightening cases.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1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indeterminate forms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Sometimes the direct application of the arithmetic rules to the limit may result in some frightening cases.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Compare to sequences: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we directly try to 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we get in both cases the same result: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∞/∞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In the same time, answers are different.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blipFill>
                <a:blip r:embed="rId2"/>
                <a:stretch>
                  <a:fillRect l="-1006" t="-3497" b="-1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11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indeterminate forms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Sometimes the direct application of the arithmetic rules to the limit may result in some frightening cases.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Compare to sequences: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we directly try to 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we get in both cases the same result: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∞/∞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In the same time, answers are different.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blipFill>
                <a:blip r:embed="rId2"/>
                <a:stretch>
                  <a:fillRect l="-1006" t="-3497" b="-1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DE7B2B4-243F-F049-BF65-02C834B45F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12976"/>
                <a:ext cx="8820472" cy="22322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after the direct application of arithmetic rules we get expressions as: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0⋅∞, ∞−∞,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1^∞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 the sequence is considered to be in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indeterminate form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One indeterminate form can be derived from another.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DE7B2B4-243F-F049-BF65-02C834B4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12976"/>
                <a:ext cx="8820472" cy="2232248"/>
              </a:xfrm>
              <a:prstGeom prst="rect">
                <a:avLst/>
              </a:prstGeom>
              <a:blipFill>
                <a:blip r:embed="rId3"/>
                <a:stretch>
                  <a:fillRect l="-1006" t="-2809" b="-1685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02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sequence: the indeterminate forms</a:t>
            </a:r>
            <a:endParaRPr lang="ru-RU" sz="3200" b="1" i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7920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Sometimes the direct application of the arithmetic rules to the limit may result in some frightening cases.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07DC8E9D-833C-B242-AAC2-36EDFD3A1571}"/>
              </a:ext>
            </a:extLst>
          </p:cNvPr>
          <p:cNvSpPr txBox="1">
            <a:spLocks/>
          </p:cNvSpPr>
          <p:nvPr/>
        </p:nvSpPr>
        <p:spPr>
          <a:xfrm>
            <a:off x="161764" y="5589240"/>
            <a:ext cx="8820472" cy="792088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 dirty="0">
                <a:ea typeface="Myriad Pro" charset="0"/>
                <a:cs typeface="Myriad Pro" charset="0"/>
              </a:rPr>
              <a:t>The appearance of the indeterminate forms does </a:t>
            </a:r>
            <a:r>
              <a:rPr lang="en-US" sz="2400" b="1" dirty="0">
                <a:solidFill>
                  <a:srgbClr val="C00000"/>
                </a:solidFill>
                <a:ea typeface="Myriad Pro" charset="0"/>
                <a:cs typeface="Myriad Pro" charset="0"/>
              </a:rPr>
              <a:t>not</a:t>
            </a:r>
            <a:r>
              <a:rPr lang="en-US" sz="2400" dirty="0">
                <a:ea typeface="Myriad Pro" charset="0"/>
                <a:cs typeface="Myriad Pro" charset="0"/>
              </a:rPr>
              <a:t> give an answer! It only implies necessity of further transformations</a:t>
            </a:r>
            <a:r>
              <a:rPr lang="ru-RU" sz="2400" dirty="0">
                <a:ea typeface="Myriad Pro" charset="0"/>
                <a:cs typeface="Myriad Pro" charset="0"/>
              </a:rPr>
              <a:t>!</a:t>
            </a:r>
            <a:endParaRPr lang="en-US" sz="2400" dirty="0">
              <a:ea typeface="Myriad Pro" charset="0"/>
              <a:cs typeface="Myriad Pr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Compare to sequences: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we directly try to substitute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we get in both cases the same result: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∞/∞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. In the same time, answers are different.</a:t>
                </a: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19F2C647-61D3-E14C-A6A6-809D84AE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0" y="1412776"/>
                <a:ext cx="8820472" cy="1800200"/>
              </a:xfrm>
              <a:prstGeom prst="rect">
                <a:avLst/>
              </a:prstGeom>
              <a:blipFill>
                <a:blip r:embed="rId2"/>
                <a:stretch>
                  <a:fillRect l="-1006" t="-3497" b="-1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DE7B2B4-243F-F049-BF65-02C834B45F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212976"/>
                <a:ext cx="8820472" cy="22322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If after the direct application of arithmetic rules we get expressions as: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0⋅∞, ∞−∞,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, 1^∞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 the sequence is considered to be in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indeterminate form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One indeterminate form can be derived from another.</a:t>
                </a: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2DE7B2B4-243F-F049-BF65-02C834B4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212976"/>
                <a:ext cx="8820472" cy="2232248"/>
              </a:xfrm>
              <a:prstGeom prst="rect">
                <a:avLst/>
              </a:prstGeom>
              <a:blipFill>
                <a:blip r:embed="rId3"/>
                <a:stretch>
                  <a:fillRect l="-1006" t="-2809" b="-1685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835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677289" y="2857500"/>
            <a:ext cx="378942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Limit of recurrence sequences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27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Sometimes it is more essential to define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-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th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 element of the sequence not by stating the direct expression concerning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but through it’s previous values.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blipFill>
                <a:blip r:embed="rId2"/>
                <a:stretch>
                  <a:fillRect l="-1007" t="-5155" b="-3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83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Introduction: numerical sets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Another essential concept concerning sets is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subsets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.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Basically, the subset is any set of (not necessarily all) elements of the given set. For example: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(empty set)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∅⊂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𝑋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saturday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sunday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⊂{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good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days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of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the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week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}</m:t>
                    </m:r>
                  </m:oMath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B90A8168-EFDF-ED4C-A302-B28D2BBDC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31624"/>
                <a:ext cx="8820472" cy="2221312"/>
              </a:xfrm>
              <a:prstGeom prst="rect">
                <a:avLst/>
              </a:prstGeom>
              <a:blipFill>
                <a:blip r:embed="rId2"/>
                <a:stretch>
                  <a:fillRect l="-1006" t="-2809" r="-1293" b="-1124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68280E-EE17-8C42-8150-6289CD29B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222" y="2894408"/>
                <a:ext cx="8820472" cy="233479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We consider primarily numerical sets: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Natural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1, 2, 3, 4…</m:t>
                        </m:r>
                      </m:e>
                    </m:d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Integer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={0, 1, −1, 2, −2, …}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Rational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sepChr m:val="∣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den>
                        </m:f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Real numbers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…}</m:t>
                    </m:r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8268280E-EE17-8C42-8150-6289CD29B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2" y="2894408"/>
                <a:ext cx="8820472" cy="2334791"/>
              </a:xfrm>
              <a:prstGeom prst="rect">
                <a:avLst/>
              </a:prstGeom>
              <a:blipFill>
                <a:blip r:embed="rId3"/>
                <a:stretch>
                  <a:fillRect l="-1007" t="-3261" b="-27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75720170-CDA7-324F-A3B5-07AF7DDCF0B3}"/>
              </a:ext>
            </a:extLst>
          </p:cNvPr>
          <p:cNvSpPr txBox="1">
            <a:spLocks/>
          </p:cNvSpPr>
          <p:nvPr/>
        </p:nvSpPr>
        <p:spPr>
          <a:xfrm>
            <a:off x="160222" y="5270671"/>
            <a:ext cx="8820472" cy="11673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2400" dirty="0">
              <a:ea typeface="Myriad Pro" charset="0"/>
              <a:cs typeface="Myriad Pr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128B4-CBCA-F54C-A1D2-1D2D536C85D3}"/>
              </a:ext>
            </a:extLst>
          </p:cNvPr>
          <p:cNvSpPr txBox="1"/>
          <p:nvPr/>
        </p:nvSpPr>
        <p:spPr>
          <a:xfrm>
            <a:off x="3030279" y="6145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6D72474-2553-134D-80BA-B85020E5D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222" y="5219629"/>
                <a:ext cx="8820472" cy="121843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prove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is not rational.</a:t>
                </a:r>
              </a:p>
            </p:txBody>
          </p:sp>
        </mc:Choice>
        <mc:Fallback xmlns="">
          <p:sp>
            <p:nvSpPr>
              <p:cNvPr id="12" name="Содержимое 2">
                <a:extLst>
                  <a:ext uri="{FF2B5EF4-FFF2-40B4-BE49-F238E27FC236}">
                    <a16:creationId xmlns:a16="http://schemas.microsoft.com/office/drawing/2014/main" id="{86D72474-2553-134D-80BA-B85020E5D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2" y="5219629"/>
                <a:ext cx="8820472" cy="1218437"/>
              </a:xfrm>
              <a:prstGeom prst="rect">
                <a:avLst/>
              </a:prstGeom>
              <a:blipFill>
                <a:blip r:embed="rId4"/>
                <a:stretch>
                  <a:fillRect l="-1007" t="-5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14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Sometimes it is more essential to define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-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th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 element of the sequence not by stating the direct expression concerning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but through it’s previous values.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blipFill>
                <a:blip r:embed="rId2"/>
                <a:stretch>
                  <a:fillRect l="-1007" t="-5155" b="-3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F01EC91-8B67-8A44-81DE-28A933CBD9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11" y="1844824"/>
                <a:ext cx="8820472" cy="3456384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Those functions are called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recurrence sequences</a:t>
                </a:r>
                <a:r>
                  <a:rPr lang="en-US" sz="2400">
                    <a:ea typeface="Myriad Pro" charset="0"/>
                    <a:cs typeface="Myriad Pro" charset="0"/>
                  </a:rPr>
                  <a:t>; in order to properly define the sequence in this manner, one should state two things: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initial</a:t>
                </a:r>
                <a:r>
                  <a:rPr lang="en-US" sz="2400">
                    <a:ea typeface="Myriad Pro" charset="0"/>
                    <a:cs typeface="Myriad Pro" charset="0"/>
                  </a:rPr>
                  <a:t>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 (or initial set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,…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relation</a:t>
                </a:r>
                <a:r>
                  <a:rPr lang="en-US" sz="2400">
                    <a:ea typeface="Myriad Pro" charset="0"/>
                    <a:cs typeface="Myriad Pro" charset="0"/>
                  </a:rPr>
                  <a:t> between the next and the previous element (or elements):</a:t>
                </a:r>
                <a:br>
                  <a:rPr lang="en-US" sz="240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or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  </a:t>
                </a:r>
                <a:br>
                  <a:rPr lang="en-US" sz="2400">
                    <a:ea typeface="Myriad Pro" charset="0"/>
                    <a:cs typeface="Myriad Pro" charset="0"/>
                  </a:rPr>
                </a:br>
                <a:r>
                  <a:rPr lang="en-US" sz="2400">
                    <a:ea typeface="Myriad Pro" charset="0"/>
                    <a:cs typeface="Myriad Pro" charset="0"/>
                  </a:rPr>
                  <a:t>assuming that the set of initial values is large enough for multivariate relation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F01EC91-8B67-8A44-81DE-28A933CB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1" y="1844824"/>
                <a:ext cx="8820472" cy="3456384"/>
              </a:xfrm>
              <a:prstGeom prst="rect">
                <a:avLst/>
              </a:prstGeom>
              <a:blipFill>
                <a:blip r:embed="rId3"/>
                <a:stretch>
                  <a:fillRect l="-1006" t="-1825" b="-2190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08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Sometimes it is more essential to define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-</a:t>
                </a:r>
                <a:r>
                  <a:rPr lang="en-US" sz="2400" dirty="0" err="1">
                    <a:ea typeface="Myriad Pro" charset="0"/>
                    <a:cs typeface="Myriad Pro" charset="0"/>
                  </a:rPr>
                  <a:t>th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 element of the sequence not by stating the direct expression concerning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but through it’s previous values.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1224136"/>
              </a:xfrm>
              <a:prstGeom prst="rect">
                <a:avLst/>
              </a:prstGeom>
              <a:blipFill>
                <a:blip r:embed="rId2"/>
                <a:stretch>
                  <a:fillRect l="-1007" t="-5155" b="-3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F01EC91-8B67-8A44-81DE-28A933CBD9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11" y="1844824"/>
                <a:ext cx="8820472" cy="3456384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Those functions are called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recurrence sequences</a:t>
                </a:r>
                <a:r>
                  <a:rPr lang="en-US" sz="2400">
                    <a:ea typeface="Myriad Pro" charset="0"/>
                    <a:cs typeface="Myriad Pro" charset="0"/>
                  </a:rPr>
                  <a:t>; in order to properly define the sequence in this manner, one should state two things: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initial</a:t>
                </a:r>
                <a:r>
                  <a:rPr lang="en-US" sz="2400">
                    <a:ea typeface="Myriad Pro" charset="0"/>
                    <a:cs typeface="Myriad Pro" charset="0"/>
                  </a:rPr>
                  <a:t>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 (or initial set of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,…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)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relation</a:t>
                </a:r>
                <a:r>
                  <a:rPr lang="en-US" sz="2400">
                    <a:ea typeface="Myriad Pro" charset="0"/>
                    <a:cs typeface="Myriad Pro" charset="0"/>
                  </a:rPr>
                  <a:t> between the next and the previous element (or elements):</a:t>
                </a:r>
                <a:br>
                  <a:rPr lang="en-US" sz="2400">
                    <a:ea typeface="Myriad Pro" charset="0"/>
                    <a:cs typeface="Myriad Pro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or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)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  </a:t>
                </a:r>
                <a:br>
                  <a:rPr lang="en-US" sz="2400">
                    <a:ea typeface="Myriad Pro" charset="0"/>
                    <a:cs typeface="Myriad Pro" charset="0"/>
                  </a:rPr>
                </a:br>
                <a:r>
                  <a:rPr lang="en-US" sz="2400">
                    <a:ea typeface="Myriad Pro" charset="0"/>
                    <a:cs typeface="Myriad Pro" charset="0"/>
                  </a:rPr>
                  <a:t>assuming that the set of initial values is large enough for multivariate relation</a:t>
                </a:r>
              </a:p>
            </p:txBody>
          </p:sp>
        </mc:Choice>
        <mc:Fallback xmlns="">
          <p:sp>
            <p:nvSpPr>
              <p:cNvPr id="4" name="Содержимое 2">
                <a:extLst>
                  <a:ext uri="{FF2B5EF4-FFF2-40B4-BE49-F238E27FC236}">
                    <a16:creationId xmlns:a16="http://schemas.microsoft.com/office/drawing/2014/main" id="{2F01EC91-8B67-8A44-81DE-28A933CB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1" y="1844824"/>
                <a:ext cx="8820472" cy="3456384"/>
              </a:xfrm>
              <a:prstGeom prst="rect">
                <a:avLst/>
              </a:prstGeom>
              <a:blipFill>
                <a:blip r:embed="rId3"/>
                <a:stretch>
                  <a:fillRect l="-1006" t="-1825" b="-2190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BE12C-71DA-994C-9324-2C5ECA3406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11" y="5301208"/>
                <a:ext cx="8820472" cy="144016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ea typeface="Myriad Pro" charset="0"/>
                    <a:cs typeface="Myriad Pro" charset="0"/>
                  </a:rPr>
                  <a:t>Example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: 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Fibonacci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=1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br>
                  <a:rPr lang="en-US" sz="2400" b="0" i="1" dirty="0">
                    <a:ea typeface="Myriad Pro" charset="0"/>
                    <a:cs typeface="Myriad Pro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Myriad Pro" charset="0"/>
                                              <a:cs typeface="Myriad Pro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Myriad Pro" charset="0"/>
                                          <a:cs typeface="Myriad Pro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5" name="Содержимое 2">
                <a:extLst>
                  <a:ext uri="{FF2B5EF4-FFF2-40B4-BE49-F238E27FC236}">
                    <a16:creationId xmlns:a16="http://schemas.microsoft.com/office/drawing/2014/main" id="{46EBE12C-71DA-994C-9324-2C5ECA34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1" y="5301208"/>
                <a:ext cx="8820472" cy="1440160"/>
              </a:xfrm>
              <a:prstGeom prst="rect">
                <a:avLst/>
              </a:prstGeom>
              <a:blipFill>
                <a:blip r:embed="rId4"/>
                <a:stretch>
                  <a:fillRect l="-1007" t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605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2241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Since we established the idea of those sequences, one should assume that there should be a way to find its limits other than finding the direct 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Consider 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Babylonian algorithm</a:t>
                </a:r>
                <a:r>
                  <a:rPr lang="en-US" sz="2400">
                    <a:ea typeface="Myriad Pro" charset="0"/>
                    <a:cs typeface="Myriad Pro" charset="0"/>
                  </a:rPr>
                  <a:t> for the square root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𝐴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Make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Iterate: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/2</m:t>
                    </m:r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blipFill>
                <a:blip r:embed="rId2"/>
                <a:stretch>
                  <a:fillRect l="-1006" t="-3306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259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2241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Since we established the idea of those sequences, one should assume that there should be a way to find its limits other than finding the direct 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Consider 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Babylonian algorithm</a:t>
                </a:r>
                <a:r>
                  <a:rPr lang="en-US" sz="2400">
                    <a:ea typeface="Myriad Pro" charset="0"/>
                    <a:cs typeface="Myriad Pro" charset="0"/>
                  </a:rPr>
                  <a:t> for the square root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𝐴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Make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Iterate: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/2</m:t>
                    </m:r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blipFill>
                <a:blip r:embed="rId2"/>
                <a:stretch>
                  <a:fillRect l="-1006" t="-3306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07B9C8-E456-8046-936B-579EFA643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437620"/>
                <a:ext cx="8820472" cy="23042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take a limit of both sides of this relation: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/2</m:t>
                          </m:r>
                          <m:r>
                            <m:rPr>
                              <m:nor/>
                            </m:rPr>
                            <a:rPr lang="en-US" sz="2400"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By arithmetic rules and the idea: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we get an equation: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07B9C8-E456-8046-936B-579EFA64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437620"/>
                <a:ext cx="8820472" cy="2304255"/>
              </a:xfrm>
              <a:prstGeom prst="rect">
                <a:avLst/>
              </a:prstGeom>
              <a:blipFill>
                <a:blip r:embed="rId3"/>
                <a:stretch>
                  <a:fillRect l="-1007" t="-3297" r="-1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279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2241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Since we established the idea of those sequences, one should assume that there should be a way to find its limits other than finding the direct relation.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Consider the </a:t>
                </a:r>
                <a:r>
                  <a:rPr lang="en-US" sz="2400" b="1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Babylonian algorithm</a:t>
                </a:r>
                <a:r>
                  <a:rPr lang="en-US" sz="2400">
                    <a:ea typeface="Myriad Pro" charset="0"/>
                    <a:cs typeface="Myriad Pro" charset="0"/>
                  </a:rPr>
                  <a:t> for the square root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𝐴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:</a:t>
                </a: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Make an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US" sz="2400">
                    <a:ea typeface="Myriad Pro" charset="0"/>
                    <a:cs typeface="Myriad Pro" charset="0"/>
                  </a:rPr>
                  <a:t>Iterate: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/2</m:t>
                    </m:r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6" name="Содержимое 2">
                <a:extLst>
                  <a:ext uri="{FF2B5EF4-FFF2-40B4-BE49-F238E27FC236}">
                    <a16:creationId xmlns:a16="http://schemas.microsoft.com/office/drawing/2014/main" id="{B4B98027-F3D6-5644-BBC0-5B61F2B6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6" y="1853444"/>
                <a:ext cx="8820472" cy="1503548"/>
              </a:xfrm>
              <a:prstGeom prst="rect">
                <a:avLst/>
              </a:prstGeom>
              <a:blipFill>
                <a:blip r:embed="rId2"/>
                <a:stretch>
                  <a:fillRect l="-1006" t="-3306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07B9C8-E456-8046-936B-579EFA643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437620"/>
                <a:ext cx="8820472" cy="2304255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take a limit of both sides of this relation: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Myriad Pro" charset="0"/>
                                      <a:cs typeface="Myriad Pro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/2</m:t>
                          </m:r>
                          <m:r>
                            <m:rPr>
                              <m:nor/>
                            </m:rPr>
                            <a:rPr lang="en-US" sz="2400">
                              <a:ea typeface="Myriad Pro" charset="0"/>
                              <a:cs typeface="Myriad Pro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By arithmetic rules and the idea: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+1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Myriad Pro" charset="0"/>
                                <a:cs typeface="Myriad Pro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we get an equation: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E807B9C8-E456-8046-936B-579EFA643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437620"/>
                <a:ext cx="8820472" cy="2304255"/>
              </a:xfrm>
              <a:prstGeom prst="rect">
                <a:avLst/>
              </a:prstGeom>
              <a:blipFill>
                <a:blip r:embed="rId3"/>
                <a:stretch>
                  <a:fillRect l="-1007" t="-3297" r="-1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5EF3EC7-37B4-6741-996D-758598177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5741875"/>
                <a:ext cx="8820472" cy="747464"/>
              </a:xfrm>
              <a:prstGeom prst="rect">
                <a:avLst/>
              </a:prstGeom>
              <a:ln w="19050">
                <a:solidFill>
                  <a:schemeClr val="tx2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So, we found two “limits”: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𝐴</m:t>
                        </m:r>
                      </m:e>
                    </m:rad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. But which one is correct and is there a correct one?</a:t>
                </a:r>
              </a:p>
            </p:txBody>
          </p:sp>
        </mc:Choice>
        <mc:Fallback xmlns="">
          <p:sp>
            <p:nvSpPr>
              <p:cNvPr id="8" name="Содержимое 2">
                <a:extLst>
                  <a:ext uri="{FF2B5EF4-FFF2-40B4-BE49-F238E27FC236}">
                    <a16:creationId xmlns:a16="http://schemas.microsoft.com/office/drawing/2014/main" id="{15EF3EC7-37B4-6741-996D-758598177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5741875"/>
                <a:ext cx="8820472" cy="747464"/>
              </a:xfrm>
              <a:prstGeom prst="rect">
                <a:avLst/>
              </a:prstGeom>
              <a:blipFill>
                <a:blip r:embed="rId4"/>
                <a:stretch>
                  <a:fillRect l="-1006" t="-6452" r="-144" b="-19355"/>
                </a:stretch>
              </a:blipFill>
              <a:ln w="1905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558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20162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what we done previously: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Formally this statement should start with the phase ”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if there is a limit then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”. In other words, we additionally assumed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existence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limit!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2016224"/>
              </a:xfrm>
              <a:prstGeom prst="rect">
                <a:avLst/>
              </a:prstGeom>
              <a:blipFill>
                <a:blip r:embed="rId2"/>
                <a:stretch>
                  <a:fillRect l="-1007" t="-3125" r="-1151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8B1564A7-E896-6144-9BA9-8DA7418EA8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2637840"/>
                <a:ext cx="8820472" cy="172726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Consider the following series: 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=1−1+1−1+1−…+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</m:t>
                      </m:r>
                    </m:oMath>
                  </m:oMathPara>
                </a14:m>
                <a:endParaRPr lang="en-US" sz="2400" b="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Since all odd elements of it equal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 and evens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0</m:t>
                    </m:r>
                  </m:oMath>
                </a14:m>
                <a:r>
                  <a:rPr lang="en-US" sz="2400" dirty="0">
                    <a:ea typeface="Myriad Pro" charset="0"/>
                    <a:cs typeface="Myriad Pro" charset="0"/>
                  </a:rPr>
                  <a:t>, then this sequence does not converge.</a:t>
                </a:r>
              </a:p>
            </p:txBody>
          </p:sp>
        </mc:Choice>
        <mc:Fallback xmlns="">
          <p:sp>
            <p:nvSpPr>
              <p:cNvPr id="9" name="Содержимое 2">
                <a:extLst>
                  <a:ext uri="{FF2B5EF4-FFF2-40B4-BE49-F238E27FC236}">
                    <a16:creationId xmlns:a16="http://schemas.microsoft.com/office/drawing/2014/main" id="{8B1564A7-E896-6144-9BA9-8DA7418EA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637840"/>
                <a:ext cx="8820472" cy="1727264"/>
              </a:xfrm>
              <a:prstGeom prst="rect">
                <a:avLst/>
              </a:prstGeom>
              <a:blipFill>
                <a:blip r:embed="rId3"/>
                <a:stretch>
                  <a:fillRect l="-1007" t="-4380" b="-51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C4F79508-CAFC-A646-9F2E-005383CB52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4365104"/>
                <a:ext cx="8820472" cy="194421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In the same time we can rewrite it as a recurrence one: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=1, 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Then, by taking a limit of both sides, we get: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  ⟹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=1/2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10" name="Содержимое 2">
                <a:extLst>
                  <a:ext uri="{FF2B5EF4-FFF2-40B4-BE49-F238E27FC236}">
                    <a16:creationId xmlns:a16="http://schemas.microsoft.com/office/drawing/2014/main" id="{C4F79508-CAFC-A646-9F2E-005383CB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365104"/>
                <a:ext cx="8820472" cy="1944216"/>
              </a:xfrm>
              <a:prstGeom prst="rect">
                <a:avLst/>
              </a:prstGeom>
              <a:blipFill>
                <a:blip r:embed="rId4"/>
                <a:stretch>
                  <a:fillRect l="-1007" t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767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620688"/>
                <a:ext cx="8820472" cy="201622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Let us revisit what we done previously:</a:t>
                </a: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+1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Myriad Pro" charset="0"/>
                              <a:cs typeface="Myriad Pro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Myriad Pro" charset="0"/>
                                  <a:cs typeface="Myriad Pro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Myriad Pro" charset="0"/>
                          <a:cs typeface="Myriad Pro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ea typeface="Myriad Pro" charset="0"/>
                  <a:cs typeface="Myriad Pro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 dirty="0">
                    <a:ea typeface="Myriad Pro" charset="0"/>
                    <a:cs typeface="Myriad Pro" charset="0"/>
                  </a:rPr>
                  <a:t>Formally this statement should start with the phase ”</a:t>
                </a:r>
                <a:r>
                  <a:rPr lang="en-US" sz="2400" i="1" dirty="0">
                    <a:ea typeface="Myriad Pro" charset="0"/>
                    <a:cs typeface="Myriad Pro" charset="0"/>
                  </a:rPr>
                  <a:t>if there is a limit then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”. In other words, we additionally assumed the </a:t>
                </a:r>
                <a:r>
                  <a:rPr lang="en-US" sz="2400" b="1" dirty="0">
                    <a:solidFill>
                      <a:srgbClr val="C00000"/>
                    </a:solidFill>
                    <a:ea typeface="Myriad Pro" charset="0"/>
                    <a:cs typeface="Myriad Pro" charset="0"/>
                  </a:rPr>
                  <a:t>existence</a:t>
                </a:r>
                <a:r>
                  <a:rPr lang="en-US" sz="2400" dirty="0">
                    <a:ea typeface="Myriad Pro" charset="0"/>
                    <a:cs typeface="Myriad Pro" charset="0"/>
                  </a:rPr>
                  <a:t> of the limit!</a:t>
                </a:r>
              </a:p>
            </p:txBody>
          </p:sp>
        </mc:Choice>
        <mc:Fallback xmlns="">
          <p:sp>
            <p:nvSpPr>
              <p:cNvPr id="23" name="Содержимое 2">
                <a:extLst>
                  <a:ext uri="{FF2B5EF4-FFF2-40B4-BE49-F238E27FC236}">
                    <a16:creationId xmlns:a16="http://schemas.microsoft.com/office/drawing/2014/main" id="{9B4AAA8C-3EE2-ED46-8DC4-FAA8E9B1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620688"/>
                <a:ext cx="8820472" cy="2016224"/>
              </a:xfrm>
              <a:prstGeom prst="rect">
                <a:avLst/>
              </a:prstGeom>
              <a:blipFill>
                <a:blip r:embed="rId2"/>
                <a:stretch>
                  <a:fillRect l="-1007" t="-3125" r="-1151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987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In other words, before we march further with our answer for the Babylonian square root, we need to prove that there is a limit for this sequence.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C66D937-3089-5340-9B93-1ECB688E51CB}"/>
              </a:ext>
            </a:extLst>
          </p:cNvPr>
          <p:cNvSpPr txBox="1">
            <a:spLocks/>
          </p:cNvSpPr>
          <p:nvPr/>
        </p:nvSpPr>
        <p:spPr>
          <a:xfrm>
            <a:off x="161764" y="1772816"/>
            <a:ext cx="8820472" cy="1656184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We are going to use the same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monotone convergence theorem </a:t>
            </a:r>
            <a:r>
              <a:rPr lang="en-US" sz="2400">
                <a:ea typeface="Myriad Pro" charset="0"/>
                <a:cs typeface="Myriad Pro" charset="0"/>
              </a:rPr>
              <a:t>as we did for the definition of e.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Thus in order to prove convergency, we need to prove that the sequence is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bounded</a:t>
            </a:r>
            <a:r>
              <a:rPr lang="en-US" sz="2400">
                <a:ea typeface="Myriad Pro" charset="0"/>
                <a:cs typeface="Myriad Pro" charset="0"/>
              </a:rPr>
              <a:t> and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monotonic</a:t>
            </a:r>
            <a:r>
              <a:rPr lang="en-US" sz="240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C6F5354-7F16-D24E-8232-EB47151271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501008"/>
                <a:ext cx="8820472" cy="115212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Say we are working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=2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=2</m:t>
                    </m:r>
                  </m:oMath>
                </a14:m>
                <a:r>
                  <a:rPr lang="en-US" sz="2400">
                    <a:ea typeface="Myriad Pro" charset="0"/>
                    <a:cs typeface="Myriad Pro" charset="0"/>
                  </a:rPr>
                  <a:t>. Let’s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C6F5354-7F16-D24E-8232-EB471512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501008"/>
                <a:ext cx="8820472" cy="1152128"/>
              </a:xfrm>
              <a:prstGeom prst="rect">
                <a:avLst/>
              </a:prstGeom>
              <a:blipFill>
                <a:blip r:embed="rId2"/>
                <a:stretch>
                  <a:fillRect l="-1007" t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2956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anchor="t">
            <a:norm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+mn-lt"/>
                <a:cs typeface="Times New Roman" pitchFamily="18" charset="0"/>
              </a:rPr>
              <a:t>Limits of recurrence sequence</a:t>
            </a:r>
            <a:endParaRPr lang="ru-RU" sz="3200" b="1">
              <a:solidFill>
                <a:schemeClr val="accent1">
                  <a:lumMod val="75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23" name="Содержимое 2">
            <a:extLst>
              <a:ext uri="{FF2B5EF4-FFF2-40B4-BE49-F238E27FC236}">
                <a16:creationId xmlns:a16="http://schemas.microsoft.com/office/drawing/2014/main" id="{9B4AAA8C-3EE2-ED46-8DC4-FAA8E9B12B29}"/>
              </a:ext>
            </a:extLst>
          </p:cNvPr>
          <p:cNvSpPr txBox="1">
            <a:spLocks/>
          </p:cNvSpPr>
          <p:nvPr/>
        </p:nvSpPr>
        <p:spPr>
          <a:xfrm>
            <a:off x="161764" y="620688"/>
            <a:ext cx="8820472" cy="11521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In other words, before we march further with our answer for the Babylonian square root, we need to prove that there is a limit for this sequence.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AC66D937-3089-5340-9B93-1ECB688E51CB}"/>
              </a:ext>
            </a:extLst>
          </p:cNvPr>
          <p:cNvSpPr txBox="1">
            <a:spLocks/>
          </p:cNvSpPr>
          <p:nvPr/>
        </p:nvSpPr>
        <p:spPr>
          <a:xfrm>
            <a:off x="161764" y="1772816"/>
            <a:ext cx="8820472" cy="1656184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We are going to use the same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monotone convergence theorem </a:t>
            </a:r>
            <a:r>
              <a:rPr lang="en-US" sz="2400">
                <a:ea typeface="Myriad Pro" charset="0"/>
                <a:cs typeface="Myriad Pro" charset="0"/>
              </a:rPr>
              <a:t>as we did for the definition of e.</a:t>
            </a:r>
          </a:p>
          <a:p>
            <a:pPr marL="0" indent="0">
              <a:lnSpc>
                <a:spcPts val="27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ea typeface="Myriad Pro" charset="0"/>
                <a:cs typeface="Myriad Pro" charset="0"/>
              </a:rPr>
              <a:t>Thus in order to prove convergency, we need to prove that the sequence is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bounded</a:t>
            </a:r>
            <a:r>
              <a:rPr lang="en-US" sz="2400">
                <a:ea typeface="Myriad Pro" charset="0"/>
                <a:cs typeface="Myriad Pro" charset="0"/>
              </a:rPr>
              <a:t> and </a:t>
            </a:r>
            <a:r>
              <a:rPr lang="en-US" sz="2400" b="1">
                <a:solidFill>
                  <a:srgbClr val="C00000"/>
                </a:solidFill>
                <a:ea typeface="Myriad Pro" charset="0"/>
                <a:cs typeface="Myriad Pro" charset="0"/>
              </a:rPr>
              <a:t>monotonic</a:t>
            </a:r>
            <a:r>
              <a:rPr lang="en-US" sz="2400">
                <a:ea typeface="Myriad Pro" charset="0"/>
                <a:cs typeface="Myriad Pro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C6F5354-7F16-D24E-8232-EB47151271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764" y="3501008"/>
                <a:ext cx="8820472" cy="115212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2700"/>
                  </a:lnSpc>
                  <a:spcBef>
                    <a:spcPts val="0"/>
                  </a:spcBef>
                  <a:spcAft>
                    <a:spcPts val="900"/>
                  </a:spcAft>
                  <a:buNone/>
                </a:pPr>
                <a:r>
                  <a:rPr lang="en-US" sz="2400">
                    <a:ea typeface="Myriad Pro" charset="0"/>
                    <a:cs typeface="Myriad Pro" charset="0"/>
                  </a:rPr>
                  <a:t>Now we are going to show its monotony: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Myriad Pro" charset="0"/>
                        <a:cs typeface="Myriad Pro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Myriad Pro" charset="0"/>
                            <a:cs typeface="Myriad Pro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>
                  <a:ea typeface="Myriad Pro" charset="0"/>
                  <a:cs typeface="Myriad Pro" charset="0"/>
                </a:endParaRPr>
              </a:p>
            </p:txBody>
          </p:sp>
        </mc:Choice>
        <mc:Fallback xmlns="">
          <p:sp>
            <p:nvSpPr>
              <p:cNvPr id="7" name="Содержимое 2">
                <a:extLst>
                  <a:ext uri="{FF2B5EF4-FFF2-40B4-BE49-F238E27FC236}">
                    <a16:creationId xmlns:a16="http://schemas.microsoft.com/office/drawing/2014/main" id="{FC6F5354-7F16-D24E-8232-EB471512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3501008"/>
                <a:ext cx="8820472" cy="1152128"/>
              </a:xfrm>
              <a:prstGeom prst="rect">
                <a:avLst/>
              </a:prstGeom>
              <a:blipFill>
                <a:blip r:embed="rId2"/>
                <a:stretch>
                  <a:fillRect l="-1007" t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365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871700" y="2857500"/>
            <a:ext cx="5400600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Introduction: numerical sets, functions, limits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7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068833" y="2857500"/>
            <a:ext cx="3006334" cy="11430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Mappings and quantifiers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795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5707120</TotalTime>
  <Words>5107</Words>
  <Application>Microsoft Macintosh PowerPoint</Application>
  <PresentationFormat>Экран (4:3)</PresentationFormat>
  <Paragraphs>507</Paragraphs>
  <Slides>89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89</vt:i4>
      </vt:variant>
    </vt:vector>
  </HeadingPairs>
  <TitlesOfParts>
    <vt:vector size="94" baseType="lpstr">
      <vt:lpstr>Arial</vt:lpstr>
      <vt:lpstr>Calibri</vt:lpstr>
      <vt:lpstr>Cambria Math</vt:lpstr>
      <vt:lpstr>Myriad Pro</vt:lpstr>
      <vt:lpstr>Тема Office</vt:lpstr>
      <vt:lpstr>Introduction: numerical sets, functions, limits</vt:lpstr>
      <vt:lpstr>Introduction</vt:lpstr>
      <vt:lpstr>Numerical sets</vt:lpstr>
      <vt:lpstr>Introduction: numerical sets</vt:lpstr>
      <vt:lpstr>Introduction: numerical sets</vt:lpstr>
      <vt:lpstr>Introduction: numerical sets</vt:lpstr>
      <vt:lpstr>Introduction: numerical sets</vt:lpstr>
      <vt:lpstr>Introduction: numerical sets</vt:lpstr>
      <vt:lpstr>Mappings and quantifiers</vt:lpstr>
      <vt:lpstr>Introduction: mappings and quantifiers</vt:lpstr>
      <vt:lpstr>Introduction: mappings and quantifiers</vt:lpstr>
      <vt:lpstr>Functions: definitions</vt:lpstr>
      <vt:lpstr>Functions: definitions</vt:lpstr>
      <vt:lpstr>Functions: definitions</vt:lpstr>
      <vt:lpstr>Functions: definitions</vt:lpstr>
      <vt:lpstr>Functions: definitions</vt:lpstr>
      <vt:lpstr>Functions: definitions</vt:lpstr>
      <vt:lpstr>Functions: definitions</vt:lpstr>
      <vt:lpstr>Functions: definitions</vt:lpstr>
      <vt:lpstr>Functions: arithmetic and composition</vt:lpstr>
      <vt:lpstr>Functions: arithmetic and composition</vt:lpstr>
      <vt:lpstr>Functions: arithmetic and composition</vt:lpstr>
      <vt:lpstr>Functions: arithmetic and composition</vt:lpstr>
      <vt:lpstr>Functions: arithmetic and composition</vt:lpstr>
      <vt:lpstr>Functions: arithmetic and composition</vt:lpstr>
      <vt:lpstr>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Functions: graph transformations</vt:lpstr>
      <vt:lpstr>Sequences: definition</vt:lpstr>
      <vt:lpstr>Sequences: definition</vt:lpstr>
      <vt:lpstr>Sequences: definition</vt:lpstr>
      <vt:lpstr>Sequences: definition</vt:lpstr>
      <vt:lpstr>Limit of Sequences: definition</vt:lpstr>
      <vt:lpstr>Limits of sequence: the definition</vt:lpstr>
      <vt:lpstr>Limits of sequence: the definition</vt:lpstr>
      <vt:lpstr>Limits of sequence: the definition</vt:lpstr>
      <vt:lpstr>Limits of sequence: the definition</vt:lpstr>
      <vt:lpstr>Limits of sequence: the definition</vt:lpstr>
      <vt:lpstr>Limits of sequence: the definition</vt:lpstr>
      <vt:lpstr>Limits of sequence: the definition</vt:lpstr>
      <vt:lpstr>Limit of Sequences: examples</vt:lpstr>
      <vt:lpstr>Limits of sequence: examples</vt:lpstr>
      <vt:lpstr>Limits of sequence: examples</vt:lpstr>
      <vt:lpstr>Limits of sequence: examples</vt:lpstr>
      <vt:lpstr>Limits of sequence: examples</vt:lpstr>
      <vt:lpstr>Limits of sequence: examples</vt:lpstr>
      <vt:lpstr>Limits of sequence: examples</vt:lpstr>
      <vt:lpstr>Limits of sequence: examples</vt:lpstr>
      <vt:lpstr>Limits of sequence: examples</vt:lpstr>
      <vt:lpstr>Limit of Sequences: arithmetic rules</vt:lpstr>
      <vt:lpstr>Limits of sequence: arithmetic rules</vt:lpstr>
      <vt:lpstr>Limits of sequence: arithmetic rules</vt:lpstr>
      <vt:lpstr>Limits of sequence: arithmetic rules</vt:lpstr>
      <vt:lpstr>Limits of sequence: arithmetic rules</vt:lpstr>
      <vt:lpstr>Limit of Sequences: series</vt:lpstr>
      <vt:lpstr>Limits of sequence: series</vt:lpstr>
      <vt:lpstr>Limits of sequence: series</vt:lpstr>
      <vt:lpstr>Limits of sequence: series</vt:lpstr>
      <vt:lpstr>Limits of sequence: series</vt:lpstr>
      <vt:lpstr>Limit of Sequences: definition of e</vt:lpstr>
      <vt:lpstr>Limits of sequence: definition of e</vt:lpstr>
      <vt:lpstr>Limits of sequence: definition of e</vt:lpstr>
      <vt:lpstr>Limits of sequence: definition of e</vt:lpstr>
      <vt:lpstr>The indeterminate forms</vt:lpstr>
      <vt:lpstr>Limits of sequence: the indeterminate forms</vt:lpstr>
      <vt:lpstr>Limits of sequence: the indeterminate forms</vt:lpstr>
      <vt:lpstr>Limits of sequence: the indeterminate forms</vt:lpstr>
      <vt:lpstr>Limits of sequence: the indeterminate forms</vt:lpstr>
      <vt:lpstr>Limit of recurrence sequences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Limits of recurrence sequence</vt:lpstr>
      <vt:lpstr>Introduction: numerical sets, functions, limits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Антон Савостьянов</cp:lastModifiedBy>
  <cp:revision>1937</cp:revision>
  <dcterms:created xsi:type="dcterms:W3CDTF">2005-01-01T07:06:31Z</dcterms:created>
  <dcterms:modified xsi:type="dcterms:W3CDTF">2019-10-10T10:56:23Z</dcterms:modified>
</cp:coreProperties>
</file>